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 r:id="rId2"/>
    <p:sldId id="257" r:id="rId3"/>
    <p:sldId id="258" r:id="rId4"/>
    <p:sldId id="259" r:id="rId5"/>
    <p:sldId id="262" r:id="rId6"/>
    <p:sldId id="263" r:id="rId7"/>
    <p:sldId id="276" r:id="rId8"/>
    <p:sldId id="265" r:id="rId9"/>
    <p:sldId id="275" r:id="rId10"/>
    <p:sldId id="271" r:id="rId11"/>
    <p:sldId id="272" r:id="rId12"/>
    <p:sldId id="260" r:id="rId13"/>
    <p:sldId id="274" r:id="rId14"/>
    <p:sldId id="267" r:id="rId15"/>
    <p:sldId id="268" r:id="rId16"/>
    <p:sldId id="269" r:id="rId17"/>
    <p:sldId id="270"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258" autoAdjust="0"/>
    <p:restoredTop sz="94660"/>
  </p:normalViewPr>
  <p:slideViewPr>
    <p:cSldViewPr snapToGrid="0">
      <p:cViewPr>
        <p:scale>
          <a:sx n="66" d="100"/>
          <a:sy n="66" d="100"/>
        </p:scale>
        <p:origin x="672" y="31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jpg>
</file>

<file path=ppt/media/image3.png>
</file>

<file path=ppt/media/image4.jpg>
</file>

<file path=ppt/media/image5.png>
</file>

<file path=ppt/media/image6.jpg>
</file>

<file path=ppt/media/image7.jp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39FF8D-8E03-4B63-B170-9EC03EF2D5DD}" type="datetimeFigureOut">
              <a:rPr lang="en-IN" smtClean="0"/>
              <a:t>06-05-2024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D707B6-F6FD-4BA5-B77B-18D52DDDC3CB}" type="slidenum">
              <a:rPr lang="en-IN" smtClean="0"/>
              <a:t>‹#›</a:t>
            </a:fld>
            <a:endParaRPr lang="en-IN"/>
          </a:p>
        </p:txBody>
      </p:sp>
    </p:spTree>
    <p:extLst>
      <p:ext uri="{BB962C8B-B14F-4D97-AF65-F5344CB8AC3E}">
        <p14:creationId xmlns:p14="http://schemas.microsoft.com/office/powerpoint/2010/main" val="677863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DD707B6-F6FD-4BA5-B77B-18D52DDDC3CB}" type="slidenum">
              <a:rPr lang="en-IN" smtClean="0"/>
              <a:t>11</a:t>
            </a:fld>
            <a:endParaRPr lang="en-IN"/>
          </a:p>
        </p:txBody>
      </p:sp>
    </p:spTree>
    <p:extLst>
      <p:ext uri="{BB962C8B-B14F-4D97-AF65-F5344CB8AC3E}">
        <p14:creationId xmlns:p14="http://schemas.microsoft.com/office/powerpoint/2010/main" val="2971600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EDD707B6-F6FD-4BA5-B77B-18D52DDDC3CB}" type="slidenum">
              <a:rPr lang="en-IN" smtClean="0"/>
              <a:t>16</a:t>
            </a:fld>
            <a:endParaRPr lang="en-IN"/>
          </a:p>
        </p:txBody>
      </p:sp>
    </p:spTree>
    <p:extLst>
      <p:ext uri="{BB962C8B-B14F-4D97-AF65-F5344CB8AC3E}">
        <p14:creationId xmlns:p14="http://schemas.microsoft.com/office/powerpoint/2010/main" val="3381235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8C79304-17C0-4AD5-9C84-359C8155CB0A}" type="datetimeFigureOut">
              <a:rPr lang="en-IN" smtClean="0"/>
              <a:t>06-05-2024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29249411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C79304-17C0-4AD5-9C84-359C8155CB0A}" type="datetimeFigureOut">
              <a:rPr lang="en-IN" smtClean="0"/>
              <a:t>06-05-2024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40716185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C79304-17C0-4AD5-9C84-359C8155CB0A}" type="datetimeFigureOut">
              <a:rPr lang="en-IN" smtClean="0"/>
              <a:t>06-05-2024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2998504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C79304-17C0-4AD5-9C84-359C8155CB0A}" type="datetimeFigureOut">
              <a:rPr lang="en-IN" smtClean="0"/>
              <a:t>06-05-2024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420494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hade val="82000"/>
                  </a:schemeClr>
                </a:solidFill>
              </a:defRPr>
            </a:lvl1pPr>
            <a:lvl2pPr marL="457200" indent="0">
              <a:buNone/>
              <a:defRPr sz="2000">
                <a:solidFill>
                  <a:schemeClr val="tx1">
                    <a:shade val="82000"/>
                  </a:schemeClr>
                </a:solidFill>
              </a:defRPr>
            </a:lvl2pPr>
            <a:lvl3pPr marL="914400" indent="0">
              <a:buNone/>
              <a:defRPr sz="1800">
                <a:solidFill>
                  <a:schemeClr val="tx1">
                    <a:shade val="82000"/>
                  </a:schemeClr>
                </a:solidFill>
              </a:defRPr>
            </a:lvl3pPr>
            <a:lvl4pPr marL="1371600" indent="0">
              <a:buNone/>
              <a:defRPr sz="1600">
                <a:solidFill>
                  <a:schemeClr val="tx1">
                    <a:shade val="82000"/>
                  </a:schemeClr>
                </a:solidFill>
              </a:defRPr>
            </a:lvl4pPr>
            <a:lvl5pPr marL="1828800" indent="0">
              <a:buNone/>
              <a:defRPr sz="1600">
                <a:solidFill>
                  <a:schemeClr val="tx1">
                    <a:shade val="82000"/>
                  </a:schemeClr>
                </a:solidFill>
              </a:defRPr>
            </a:lvl5pPr>
            <a:lvl6pPr marL="2286000" indent="0">
              <a:buNone/>
              <a:defRPr sz="1600">
                <a:solidFill>
                  <a:schemeClr val="tx1">
                    <a:shade val="82000"/>
                  </a:schemeClr>
                </a:solidFill>
              </a:defRPr>
            </a:lvl6pPr>
            <a:lvl7pPr marL="2743200" indent="0">
              <a:buNone/>
              <a:defRPr sz="1600">
                <a:solidFill>
                  <a:schemeClr val="tx1">
                    <a:shade val="82000"/>
                  </a:schemeClr>
                </a:solidFill>
              </a:defRPr>
            </a:lvl7pPr>
            <a:lvl8pPr marL="3200400" indent="0">
              <a:buNone/>
              <a:defRPr sz="1600">
                <a:solidFill>
                  <a:schemeClr val="tx1">
                    <a:shade val="82000"/>
                  </a:schemeClr>
                </a:solidFill>
              </a:defRPr>
            </a:lvl8pPr>
            <a:lvl9pPr marL="3657600" indent="0">
              <a:buNone/>
              <a:defRPr sz="1600">
                <a:solidFill>
                  <a:schemeClr val="tx1">
                    <a:shade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C79304-17C0-4AD5-9C84-359C8155CB0A}" type="datetimeFigureOut">
              <a:rPr lang="en-IN" smtClean="0"/>
              <a:t>06-05-2024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1053985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C79304-17C0-4AD5-9C84-359C8155CB0A}" type="datetimeFigureOut">
              <a:rPr lang="en-IN" smtClean="0"/>
              <a:t>06-05-2024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3622788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C79304-17C0-4AD5-9C84-359C8155CB0A}" type="datetimeFigureOut">
              <a:rPr lang="en-IN" smtClean="0"/>
              <a:t>06-05-2024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2225974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79304-17C0-4AD5-9C84-359C8155CB0A}" type="datetimeFigureOut">
              <a:rPr lang="en-IN" smtClean="0"/>
              <a:t>06-05-2024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249489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C79304-17C0-4AD5-9C84-359C8155CB0A}" type="datetimeFigureOut">
              <a:rPr lang="en-IN" smtClean="0"/>
              <a:t>06-05-2024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34555580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C79304-17C0-4AD5-9C84-359C8155CB0A}" type="datetimeFigureOut">
              <a:rPr lang="en-IN" smtClean="0"/>
              <a:t>06-05-2024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2699063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C79304-17C0-4AD5-9C84-359C8155CB0A}" type="datetimeFigureOut">
              <a:rPr lang="en-IN" smtClean="0"/>
              <a:t>06-05-2024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6EA27A9-D149-49AB-86E0-9711177101E4}" type="slidenum">
              <a:rPr lang="en-IN" smtClean="0"/>
              <a:t>‹#›</a:t>
            </a:fld>
            <a:endParaRPr lang="en-IN"/>
          </a:p>
        </p:txBody>
      </p:sp>
    </p:spTree>
    <p:extLst>
      <p:ext uri="{BB962C8B-B14F-4D97-AF65-F5344CB8AC3E}">
        <p14:creationId xmlns:p14="http://schemas.microsoft.com/office/powerpoint/2010/main" val="4176043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hade val="82000"/>
                  </a:schemeClr>
                </a:solidFill>
              </a:defRPr>
            </a:lvl1pPr>
          </a:lstStyle>
          <a:p>
            <a:fld id="{C8C79304-17C0-4AD5-9C84-359C8155CB0A}" type="datetimeFigureOut">
              <a:rPr lang="en-IN" smtClean="0"/>
              <a:t>06-05-2024</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shade val="82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hade val="82000"/>
                  </a:schemeClr>
                </a:solidFill>
              </a:defRPr>
            </a:lvl1pPr>
          </a:lstStyle>
          <a:p>
            <a:fld id="{56EA27A9-D149-49AB-86E0-9711177101E4}" type="slidenum">
              <a:rPr lang="en-IN" smtClean="0"/>
              <a:t>‹#›</a:t>
            </a:fld>
            <a:endParaRPr lang="en-IN"/>
          </a:p>
        </p:txBody>
      </p:sp>
    </p:spTree>
    <p:extLst>
      <p:ext uri="{BB962C8B-B14F-4D97-AF65-F5344CB8AC3E}">
        <p14:creationId xmlns:p14="http://schemas.microsoft.com/office/powerpoint/2010/main" val="122143496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png"/><Relationship Id="rId4" Type="http://schemas.openxmlformats.org/officeDocument/2006/relationships/image" Target="../media/image2.jpg"/></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1" name="Rectangle 160">
            <a:extLst>
              <a:ext uri="{FF2B5EF4-FFF2-40B4-BE49-F238E27FC236}">
                <a16:creationId xmlns:a16="http://schemas.microsoft.com/office/drawing/2014/main" id="{9095C1F4-AE7F-44E4-8693-40D3D68311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2" name="Group 161">
            <a:extLst>
              <a:ext uri="{FF2B5EF4-FFF2-40B4-BE49-F238E27FC236}">
                <a16:creationId xmlns:a16="http://schemas.microsoft.com/office/drawing/2014/main" id="{8734DDD3-F723-4DD3-8ABE-EC0B2AC87D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22324" y="-15978"/>
            <a:ext cx="7147352" cy="5876916"/>
            <a:chOff x="329184" y="-99107"/>
            <a:chExt cx="524256" cy="5876916"/>
          </a:xfrm>
        </p:grpSpPr>
        <p:cxnSp>
          <p:nvCxnSpPr>
            <p:cNvPr id="156" name="Straight Connector 155">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329184" y="5777809"/>
              <a:ext cx="523824" cy="0"/>
            </a:xfrm>
            <a:prstGeom prst="line">
              <a:avLst/>
            </a:prstGeom>
            <a:ln w="1524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63" name="Rectangle 162">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9184" y="-99107"/>
              <a:ext cx="524256" cy="563122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4" name="Rectangle 163">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1055718"/>
            <a:ext cx="10999072" cy="335834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01F0F25-4C82-F1CC-90F8-B56366E458D1}"/>
              </a:ext>
            </a:extLst>
          </p:cNvPr>
          <p:cNvSpPr>
            <a:spLocks noGrp="1"/>
          </p:cNvSpPr>
          <p:nvPr>
            <p:ph type="ctrTitle"/>
          </p:nvPr>
        </p:nvSpPr>
        <p:spPr>
          <a:xfrm>
            <a:off x="1524000" y="1584683"/>
            <a:ext cx="9144000" cy="2551829"/>
          </a:xfrm>
        </p:spPr>
        <p:txBody>
          <a:bodyPr anchor="ctr">
            <a:normAutofit/>
          </a:bodyPr>
          <a:lstStyle/>
          <a:p>
            <a:r>
              <a:rPr lang="en-US" sz="4600" dirty="0">
                <a:latin typeface="Aharoni"/>
                <a:cs typeface="Aharoni"/>
              </a:rPr>
              <a:t>Forward Error Correction Strategies </a:t>
            </a:r>
            <a:endParaRPr lang="en-US" sz="4600" dirty="0">
              <a:latin typeface="Aharoni" panose="02010803020104030203" pitchFamily="2" charset="-79"/>
              <a:cs typeface="Aharoni" panose="02010803020104030203" pitchFamily="2" charset="-79"/>
            </a:endParaRPr>
          </a:p>
        </p:txBody>
      </p:sp>
      <p:sp>
        <p:nvSpPr>
          <p:cNvPr id="3" name="Subtitle 2">
            <a:extLst>
              <a:ext uri="{FF2B5EF4-FFF2-40B4-BE49-F238E27FC236}">
                <a16:creationId xmlns:a16="http://schemas.microsoft.com/office/drawing/2014/main" id="{83692AEE-7610-82E0-885A-3DD536814F1D}"/>
              </a:ext>
            </a:extLst>
          </p:cNvPr>
          <p:cNvSpPr>
            <a:spLocks noGrp="1"/>
          </p:cNvSpPr>
          <p:nvPr>
            <p:ph type="subTitle" idx="1"/>
          </p:nvPr>
        </p:nvSpPr>
        <p:spPr>
          <a:xfrm>
            <a:off x="1524000" y="5160469"/>
            <a:ext cx="9144000" cy="1182135"/>
          </a:xfrm>
        </p:spPr>
        <p:txBody>
          <a:bodyPr anchor="ctr">
            <a:normAutofit/>
          </a:bodyPr>
          <a:lstStyle/>
          <a:p>
            <a:r>
              <a:rPr lang="en-US" sz="2800"/>
              <a:t>                    </a:t>
            </a:r>
            <a:endParaRPr lang="en-IN" sz="2800"/>
          </a:p>
        </p:txBody>
      </p:sp>
    </p:spTree>
    <p:extLst>
      <p:ext uri="{BB962C8B-B14F-4D97-AF65-F5344CB8AC3E}">
        <p14:creationId xmlns:p14="http://schemas.microsoft.com/office/powerpoint/2010/main" val="1422139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F6C50ADB-AA28-7070-D22B-4A239BB08AD2}"/>
              </a:ext>
            </a:extLst>
          </p:cNvPr>
          <p:cNvSpPr/>
          <p:nvPr/>
        </p:nvSpPr>
        <p:spPr>
          <a:xfrm>
            <a:off x="1270000" y="568960"/>
            <a:ext cx="9489440" cy="1290320"/>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000" dirty="0">
                <a:latin typeface="Aharoni" panose="02010803020104030203" pitchFamily="2" charset="-79"/>
                <a:cs typeface="Aharoni" panose="02010803020104030203" pitchFamily="2" charset="-79"/>
              </a:rPr>
              <a:t>FEC CODE OPTIMIZATIONS</a:t>
            </a:r>
          </a:p>
        </p:txBody>
      </p:sp>
      <p:cxnSp>
        <p:nvCxnSpPr>
          <p:cNvPr id="4" name="Straight Connector 3">
            <a:extLst>
              <a:ext uri="{FF2B5EF4-FFF2-40B4-BE49-F238E27FC236}">
                <a16:creationId xmlns:a16="http://schemas.microsoft.com/office/drawing/2014/main" id="{E976C150-B175-8788-4D77-520A296E239C}"/>
              </a:ext>
            </a:extLst>
          </p:cNvPr>
          <p:cNvCxnSpPr/>
          <p:nvPr/>
        </p:nvCxnSpPr>
        <p:spPr>
          <a:xfrm>
            <a:off x="6228080" y="2103120"/>
            <a:ext cx="0" cy="4206240"/>
          </a:xfrm>
          <a:prstGeom prst="line">
            <a:avLst/>
          </a:prstGeom>
          <a:ln w="19050"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 name="Rectangle: Rounded Corners 4">
            <a:extLst>
              <a:ext uri="{FF2B5EF4-FFF2-40B4-BE49-F238E27FC236}">
                <a16:creationId xmlns:a16="http://schemas.microsoft.com/office/drawing/2014/main" id="{850DDFE3-D501-CAE4-5669-D2C457076306}"/>
              </a:ext>
            </a:extLst>
          </p:cNvPr>
          <p:cNvSpPr/>
          <p:nvPr/>
        </p:nvSpPr>
        <p:spPr>
          <a:xfrm>
            <a:off x="853440" y="2550160"/>
            <a:ext cx="4825992" cy="3606800"/>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latin typeface="Aharoni" panose="02010803020104030203" pitchFamily="2" charset="-79"/>
                <a:cs typeface="Aharoni" panose="02010803020104030203" pitchFamily="2" charset="-79"/>
              </a:rPr>
              <a:t>UNEQUAL FEC PROTECTION</a:t>
            </a:r>
            <a:endParaRPr lang="en-IN" dirty="0">
              <a:latin typeface="Aharoni" panose="02010803020104030203" pitchFamily="2" charset="-79"/>
              <a:cs typeface="Aharoni" panose="02010803020104030203" pitchFamily="2" charset="-79"/>
            </a:endParaRPr>
          </a:p>
          <a:p>
            <a:pPr algn="ctr"/>
            <a:endParaRPr lang="en-IN" dirty="0">
              <a:latin typeface="Aharoni" panose="02010803020104030203" pitchFamily="2" charset="-79"/>
              <a:cs typeface="Aharoni" panose="02010803020104030203" pitchFamily="2" charset="-79"/>
            </a:endParaRPr>
          </a:p>
          <a:p>
            <a:pPr algn="ctr"/>
            <a:r>
              <a:rPr lang="en-US" dirty="0">
                <a:latin typeface="Aharoni" panose="02010803020104030203" pitchFamily="2" charset="-79"/>
                <a:cs typeface="Aharoni" panose="02010803020104030203" pitchFamily="2" charset="-79"/>
              </a:rPr>
              <a:t>providing higher protection to the more important parts (e.g., Intracoded VOP) of a low-priority VO is better than protecting the less important parts (e.g., B-VOP) of a high-priority VO</a:t>
            </a:r>
            <a:endParaRPr lang="en-IN" dirty="0">
              <a:latin typeface="Aharoni" panose="02010803020104030203" pitchFamily="2" charset="-79"/>
              <a:cs typeface="Aharoni" panose="02010803020104030203" pitchFamily="2" charset="-79"/>
            </a:endParaRPr>
          </a:p>
        </p:txBody>
      </p:sp>
      <p:sp>
        <p:nvSpPr>
          <p:cNvPr id="6" name="Rectangle: Rounded Corners 5">
            <a:extLst>
              <a:ext uri="{FF2B5EF4-FFF2-40B4-BE49-F238E27FC236}">
                <a16:creationId xmlns:a16="http://schemas.microsoft.com/office/drawing/2014/main" id="{5766645F-3AE6-D083-2FB3-495E59AA1112}"/>
              </a:ext>
            </a:extLst>
          </p:cNvPr>
          <p:cNvSpPr/>
          <p:nvPr/>
        </p:nvSpPr>
        <p:spPr>
          <a:xfrm>
            <a:off x="6776728" y="2550160"/>
            <a:ext cx="4978375" cy="3606800"/>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latin typeface="Aharoni" panose="02010803020104030203" pitchFamily="2" charset="-79"/>
                <a:cs typeface="Aharoni" panose="02010803020104030203" pitchFamily="2" charset="-79"/>
              </a:rPr>
              <a:t>INTERLEAVED FEC PROTECTION</a:t>
            </a:r>
          </a:p>
          <a:p>
            <a:pPr algn="ctr"/>
            <a:endParaRPr lang="en-IN" dirty="0"/>
          </a:p>
          <a:p>
            <a:pPr algn="ctr"/>
            <a:r>
              <a:rPr lang="en-US" dirty="0">
                <a:latin typeface="Aharoni" panose="02010803020104030203" pitchFamily="2" charset="-79"/>
                <a:cs typeface="Aharoni" panose="02010803020104030203" pitchFamily="2" charset="-79"/>
              </a:rPr>
              <a:t>Data interleaving in video streaming is employed to reduce the effects of packet loss. It involves re-sequencing packets before transmission so that packets originally adjacent are spread out</a:t>
            </a:r>
            <a:endParaRPr lang="en-IN"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513835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2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nodeType="clickEffect">
                                  <p:stCondLst>
                                    <p:cond delay="0"/>
                                  </p:stCondLst>
                                  <p:childTnLst>
                                    <p:set>
                                      <p:cBhvr>
                                        <p:cTn id="15" dur="1" fill="hold">
                                          <p:stCondLst>
                                            <p:cond delay="0"/>
                                          </p:stCondLst>
                                        </p:cTn>
                                        <p:tgtEl>
                                          <p:spTgt spid="5">
                                            <p:txEl>
                                              <p:pRg st="0" end="0"/>
                                            </p:txEl>
                                          </p:spTgt>
                                        </p:tgtEl>
                                        <p:attrNameLst>
                                          <p:attrName>style.visibility</p:attrName>
                                        </p:attrNameLst>
                                      </p:cBhvr>
                                      <p:to>
                                        <p:strVal val="visible"/>
                                      </p:to>
                                    </p:set>
                                    <p:anim calcmode="lin" valueType="num">
                                      <p:cBhvr additive="base">
                                        <p:cTn id="16"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17"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ID="42" presetClass="entr" presetSubtype="0" fill="hold" nodeType="after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1000"/>
                                        <p:tgtEl>
                                          <p:spTgt spid="5">
                                            <p:txEl>
                                              <p:pRg st="2" end="2"/>
                                            </p:txEl>
                                          </p:spTgt>
                                        </p:tgtEl>
                                      </p:cBhvr>
                                    </p:animEffect>
                                    <p:anim calcmode="lin" valueType="num">
                                      <p:cBhvr>
                                        <p:cTn id="22"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5">
                                            <p:txEl>
                                              <p:pRg st="2" end="2"/>
                                            </p:txEl>
                                          </p:spTgt>
                                        </p:tgtEl>
                                        <p:attrNameLst>
                                          <p:attrName>ppt_y</p:attrName>
                                        </p:attrNameLst>
                                      </p:cBhvr>
                                      <p:tavLst>
                                        <p:tav tm="0">
                                          <p:val>
                                            <p:strVal val="#ppt_y+.1"/>
                                          </p:val>
                                        </p:tav>
                                        <p:tav tm="100000">
                                          <p:val>
                                            <p:strVal val="#ppt_y"/>
                                          </p:val>
                                        </p:tav>
                                      </p:tavLst>
                                    </p:anim>
                                  </p:childTnLst>
                                </p:cTn>
                              </p:par>
                              <p:par>
                                <p:cTn id="24" presetID="21" presetClass="entr" presetSubtype="1"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heel(1)">
                                      <p:cBhvr>
                                        <p:cTn id="26" dur="20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21" presetClass="entr" presetSubtype="1"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wheel(1)">
                                      <p:cBhvr>
                                        <p:cTn id="31" dur="2000"/>
                                        <p:tgtEl>
                                          <p:spTgt spid="4"/>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entr" presetSubtype="2" fill="hold" nodeType="clickEffect">
                                  <p:stCondLst>
                                    <p:cond delay="0"/>
                                  </p:stCondLst>
                                  <p:childTnLst>
                                    <p:set>
                                      <p:cBhvr>
                                        <p:cTn id="35" dur="1" fill="hold">
                                          <p:stCondLst>
                                            <p:cond delay="0"/>
                                          </p:stCondLst>
                                        </p:cTn>
                                        <p:tgtEl>
                                          <p:spTgt spid="6">
                                            <p:txEl>
                                              <p:pRg st="0" end="0"/>
                                            </p:txEl>
                                          </p:spTgt>
                                        </p:tgtEl>
                                        <p:attrNameLst>
                                          <p:attrName>style.visibility</p:attrName>
                                        </p:attrNameLst>
                                      </p:cBhvr>
                                      <p:to>
                                        <p:strVal val="visible"/>
                                      </p:to>
                                    </p:set>
                                    <p:anim calcmode="lin" valueType="num">
                                      <p:cBhvr additive="base">
                                        <p:cTn id="36" dur="500" fill="hold"/>
                                        <p:tgtEl>
                                          <p:spTgt spid="6">
                                            <p:txEl>
                                              <p:pRg st="0" end="0"/>
                                            </p:txEl>
                                          </p:spTgt>
                                        </p:tgtEl>
                                        <p:attrNameLst>
                                          <p:attrName>ppt_x</p:attrName>
                                        </p:attrNameLst>
                                      </p:cBhvr>
                                      <p:tavLst>
                                        <p:tav tm="0">
                                          <p:val>
                                            <p:strVal val="1+#ppt_w/2"/>
                                          </p:val>
                                        </p:tav>
                                        <p:tav tm="100000">
                                          <p:val>
                                            <p:strVal val="#ppt_x"/>
                                          </p:val>
                                        </p:tav>
                                      </p:tavLst>
                                    </p:anim>
                                    <p:anim calcmode="lin" valueType="num">
                                      <p:cBhvr additive="base">
                                        <p:cTn id="37" dur="500" fill="hold"/>
                                        <p:tgtEl>
                                          <p:spTgt spid="6">
                                            <p:txEl>
                                              <p:pRg st="0" end="0"/>
                                            </p:txEl>
                                          </p:spTgt>
                                        </p:tgtEl>
                                        <p:attrNameLst>
                                          <p:attrName>ppt_y</p:attrName>
                                        </p:attrNameLst>
                                      </p:cBhvr>
                                      <p:tavLst>
                                        <p:tav tm="0">
                                          <p:val>
                                            <p:strVal val="#ppt_y"/>
                                          </p:val>
                                        </p:tav>
                                        <p:tav tm="100000">
                                          <p:val>
                                            <p:strVal val="#ppt_y"/>
                                          </p:val>
                                        </p:tav>
                                      </p:tavLst>
                                    </p:anim>
                                  </p:childTnLst>
                                </p:cTn>
                              </p:par>
                            </p:childTnLst>
                          </p:cTn>
                        </p:par>
                        <p:par>
                          <p:cTn id="38" fill="hold">
                            <p:stCondLst>
                              <p:cond delay="500"/>
                            </p:stCondLst>
                            <p:childTnLst>
                              <p:par>
                                <p:cTn id="39" presetID="21" presetClass="entr" presetSubtype="1"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heel(1)">
                                      <p:cBhvr>
                                        <p:cTn id="41" dur="2000"/>
                                        <p:tgtEl>
                                          <p:spTgt spid="6"/>
                                        </p:tgtEl>
                                      </p:cBhvr>
                                    </p:animEffect>
                                  </p:childTnLst>
                                </p:cTn>
                              </p:par>
                              <p:par>
                                <p:cTn id="42" presetID="42" presetClass="entr" presetSubtype="0" fill="hold" nodeType="withEffect">
                                  <p:stCondLst>
                                    <p:cond delay="0"/>
                                  </p:stCondLst>
                                  <p:childTnLst>
                                    <p:set>
                                      <p:cBhvr>
                                        <p:cTn id="43" dur="1" fill="hold">
                                          <p:stCondLst>
                                            <p:cond delay="0"/>
                                          </p:stCondLst>
                                        </p:cTn>
                                        <p:tgtEl>
                                          <p:spTgt spid="6">
                                            <p:txEl>
                                              <p:pRg st="2" end="2"/>
                                            </p:txEl>
                                          </p:spTgt>
                                        </p:tgtEl>
                                        <p:attrNameLst>
                                          <p:attrName>style.visibility</p:attrName>
                                        </p:attrNameLst>
                                      </p:cBhvr>
                                      <p:to>
                                        <p:strVal val="visible"/>
                                      </p:to>
                                    </p:set>
                                    <p:animEffect transition="in" filter="fade">
                                      <p:cBhvr>
                                        <p:cTn id="44" dur="1000"/>
                                        <p:tgtEl>
                                          <p:spTgt spid="6">
                                            <p:txEl>
                                              <p:pRg st="2" end="2"/>
                                            </p:txEl>
                                          </p:spTgt>
                                        </p:tgtEl>
                                      </p:cBhvr>
                                    </p:animEffect>
                                    <p:anim calcmode="lin" valueType="num">
                                      <p:cBhvr>
                                        <p:cTn id="4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4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809B6D7-A27C-A457-D4F6-0BC4685D3342}"/>
              </a:ext>
            </a:extLst>
          </p:cNvPr>
          <p:cNvSpPr/>
          <p:nvPr/>
        </p:nvSpPr>
        <p:spPr>
          <a:xfrm>
            <a:off x="1381760" y="416560"/>
            <a:ext cx="9377680" cy="1422400"/>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latin typeface="Aharoni" panose="02010803020104030203" pitchFamily="2" charset="-79"/>
                <a:cs typeface="Aharoni" panose="02010803020104030203" pitchFamily="2" charset="-79"/>
              </a:rPr>
              <a:t>PACKET LOSS PROCESS CHARACTERIZATION</a:t>
            </a:r>
          </a:p>
        </p:txBody>
      </p:sp>
      <p:sp>
        <p:nvSpPr>
          <p:cNvPr id="4" name="TextBox 3">
            <a:extLst>
              <a:ext uri="{FF2B5EF4-FFF2-40B4-BE49-F238E27FC236}">
                <a16:creationId xmlns:a16="http://schemas.microsoft.com/office/drawing/2014/main" id="{869560FB-5214-8054-7C00-E958F8318525}"/>
              </a:ext>
            </a:extLst>
          </p:cNvPr>
          <p:cNvSpPr txBox="1"/>
          <p:nvPr/>
        </p:nvSpPr>
        <p:spPr>
          <a:xfrm>
            <a:off x="1193800" y="3317746"/>
            <a:ext cx="9753600" cy="3046988"/>
          </a:xfrm>
          <a:prstGeom prst="rect">
            <a:avLst/>
          </a:prstGeom>
          <a:noFill/>
        </p:spPr>
        <p:txBody>
          <a:bodyPr wrap="square">
            <a:spAutoFit/>
          </a:bodyPr>
          <a:lstStyle/>
          <a:p>
            <a:r>
              <a:rPr lang="en-US" sz="2400" dirty="0">
                <a:latin typeface="Aharoni" panose="02010803020104030203" pitchFamily="2" charset="-79"/>
                <a:cs typeface="Aharoni" panose="02010803020104030203" pitchFamily="2" charset="-79"/>
              </a:rPr>
              <a:t>The Gilbert and Extended Gilbert models are statistical models used for understanding packet loss behavior in network communications, especially for multimedia streaming and similar applications where packet loss can significantly impact quality. The Gilbert Model, or two-state Markov model, is designed to capture the dependency of packet losses over time, making it more realistic than simple independent loss models like the Bernoulli model</a:t>
            </a:r>
            <a:endParaRPr lang="en-IN" sz="2400" dirty="0">
              <a:latin typeface="Aharoni" panose="02010803020104030203" pitchFamily="2" charset="-79"/>
              <a:cs typeface="Aharoni" panose="02010803020104030203" pitchFamily="2" charset="-79"/>
            </a:endParaRPr>
          </a:p>
        </p:txBody>
      </p:sp>
      <p:sp>
        <p:nvSpPr>
          <p:cNvPr id="9" name="Arrow: Down 8">
            <a:extLst>
              <a:ext uri="{FF2B5EF4-FFF2-40B4-BE49-F238E27FC236}">
                <a16:creationId xmlns:a16="http://schemas.microsoft.com/office/drawing/2014/main" id="{AFA3E76D-2078-0B36-3A80-BA6CEEB9BF60}"/>
              </a:ext>
            </a:extLst>
          </p:cNvPr>
          <p:cNvSpPr/>
          <p:nvPr/>
        </p:nvSpPr>
        <p:spPr>
          <a:xfrm>
            <a:off x="5791200" y="2393186"/>
            <a:ext cx="609600" cy="92456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15251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1" presetClass="entr" presetSubtype="1"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heel(1)">
                                      <p:cBhvr>
                                        <p:cTn id="13" dur="20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47"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1000"/>
                                        <p:tgtEl>
                                          <p:spTgt spid="9"/>
                                        </p:tgtEl>
                                      </p:cBhvr>
                                    </p:animEffect>
                                    <p:anim calcmode="lin" valueType="num">
                                      <p:cBhvr>
                                        <p:cTn id="19" dur="1000" fill="hold"/>
                                        <p:tgtEl>
                                          <p:spTgt spid="9"/>
                                        </p:tgtEl>
                                        <p:attrNameLst>
                                          <p:attrName>ppt_x</p:attrName>
                                        </p:attrNameLst>
                                      </p:cBhvr>
                                      <p:tavLst>
                                        <p:tav tm="0">
                                          <p:val>
                                            <p:strVal val="#ppt_x"/>
                                          </p:val>
                                        </p:tav>
                                        <p:tav tm="100000">
                                          <p:val>
                                            <p:strVal val="#ppt_x"/>
                                          </p:val>
                                        </p:tav>
                                      </p:tavLst>
                                    </p:anim>
                                    <p:anim calcmode="lin" valueType="num">
                                      <p:cBhvr>
                                        <p:cTn id="20"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000"/>
                                        <p:tgtEl>
                                          <p:spTgt spid="4"/>
                                        </p:tgtEl>
                                      </p:cBhvr>
                                    </p:animEffect>
                                    <p:anim calcmode="lin" valueType="num">
                                      <p:cBhvr>
                                        <p:cTn id="26" dur="1000" fill="hold"/>
                                        <p:tgtEl>
                                          <p:spTgt spid="4"/>
                                        </p:tgtEl>
                                        <p:attrNameLst>
                                          <p:attrName>ppt_x</p:attrName>
                                        </p:attrNameLst>
                                      </p:cBhvr>
                                      <p:tavLst>
                                        <p:tav tm="0">
                                          <p:val>
                                            <p:strVal val="#ppt_x"/>
                                          </p:val>
                                        </p:tav>
                                        <p:tav tm="100000">
                                          <p:val>
                                            <p:strVal val="#ppt_x"/>
                                          </p:val>
                                        </p:tav>
                                      </p:tavLst>
                                    </p:anim>
                                    <p:anim calcmode="lin" valueType="num">
                                      <p:cBhvr>
                                        <p:cTn id="2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Untitled video - Made with Clipchamp (1)">
            <a:hlinkClick r:id="" action="ppaction://media"/>
            <a:extLst>
              <a:ext uri="{FF2B5EF4-FFF2-40B4-BE49-F238E27FC236}">
                <a16:creationId xmlns:a16="http://schemas.microsoft.com/office/drawing/2014/main" id="{DAA5028F-57D7-3A2B-1955-3C2E07B76AB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1671" y="720781"/>
            <a:ext cx="12192000" cy="6858000"/>
          </a:xfrm>
          <a:prstGeom prst="rect">
            <a:avLst/>
          </a:prstGeom>
        </p:spPr>
      </p:pic>
    </p:spTree>
    <p:extLst>
      <p:ext uri="{BB962C8B-B14F-4D97-AF65-F5344CB8AC3E}">
        <p14:creationId xmlns:p14="http://schemas.microsoft.com/office/powerpoint/2010/main" val="1507307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2424FD9C-0A23-210C-CF4C-F7129CFC6615}"/>
              </a:ext>
            </a:extLst>
          </p:cNvPr>
          <p:cNvSpPr/>
          <p:nvPr/>
        </p:nvSpPr>
        <p:spPr>
          <a:xfrm>
            <a:off x="540152" y="636608"/>
            <a:ext cx="5555848" cy="1180618"/>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FAAEC2F5-87C1-863D-799F-2F017F897819}"/>
              </a:ext>
            </a:extLst>
          </p:cNvPr>
          <p:cNvSpPr/>
          <p:nvPr/>
        </p:nvSpPr>
        <p:spPr>
          <a:xfrm>
            <a:off x="6109073" y="2433578"/>
            <a:ext cx="5555848" cy="1180618"/>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latin typeface="Aharoni" panose="02010803020104030203" pitchFamily="2" charset="-79"/>
                <a:cs typeface="Aharoni" panose="02010803020104030203" pitchFamily="2" charset="-79"/>
              </a:rPr>
              <a:t>Mean interloss distance(MILD)</a:t>
            </a:r>
          </a:p>
        </p:txBody>
      </p:sp>
      <p:sp>
        <p:nvSpPr>
          <p:cNvPr id="9" name="TextBox 8">
            <a:extLst>
              <a:ext uri="{FF2B5EF4-FFF2-40B4-BE49-F238E27FC236}">
                <a16:creationId xmlns:a16="http://schemas.microsoft.com/office/drawing/2014/main" id="{E5A2DCC7-D32E-5ED8-A280-F7DDCDEE7908}"/>
              </a:ext>
            </a:extLst>
          </p:cNvPr>
          <p:cNvSpPr txBox="1"/>
          <p:nvPr/>
        </p:nvSpPr>
        <p:spPr>
          <a:xfrm>
            <a:off x="732099" y="965307"/>
            <a:ext cx="6094070" cy="523220"/>
          </a:xfrm>
          <a:prstGeom prst="rect">
            <a:avLst/>
          </a:prstGeom>
          <a:noFill/>
        </p:spPr>
        <p:txBody>
          <a:bodyPr wrap="square">
            <a:spAutoFit/>
          </a:bodyPr>
          <a:lstStyle/>
          <a:p>
            <a:r>
              <a:rPr lang="en-US" sz="2800" dirty="0">
                <a:latin typeface="Aharoni" panose="02010803020104030203" pitchFamily="2" charset="-79"/>
                <a:cs typeface="Aharoni" panose="02010803020104030203" pitchFamily="2" charset="-79"/>
              </a:rPr>
              <a:t>Mean burst loss length (MBL)</a:t>
            </a:r>
            <a:endParaRPr lang="en-IN" sz="2800" dirty="0">
              <a:latin typeface="Aharoni" panose="02010803020104030203" pitchFamily="2" charset="-79"/>
              <a:cs typeface="Aharoni" panose="02010803020104030203" pitchFamily="2" charset="-79"/>
            </a:endParaRPr>
          </a:p>
        </p:txBody>
      </p:sp>
      <p:pic>
        <p:nvPicPr>
          <p:cNvPr id="11" name="Picture 10" descr="A mathematical equation with numbers and symbols&#10;&#10;Description automatically generated">
            <a:extLst>
              <a:ext uri="{FF2B5EF4-FFF2-40B4-BE49-F238E27FC236}">
                <a16:creationId xmlns:a16="http://schemas.microsoft.com/office/drawing/2014/main" id="{87F4172D-23E3-FD58-A9F1-34464490CC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9730" y="3854370"/>
            <a:ext cx="3782251" cy="2464838"/>
          </a:xfrm>
          <a:prstGeom prst="rect">
            <a:avLst/>
          </a:prstGeom>
        </p:spPr>
      </p:pic>
      <p:pic>
        <p:nvPicPr>
          <p:cNvPr id="13" name="Picture 12" descr="A mathematical equation with numbers&#10;&#10;Description automatically generated">
            <a:extLst>
              <a:ext uri="{FF2B5EF4-FFF2-40B4-BE49-F238E27FC236}">
                <a16:creationId xmlns:a16="http://schemas.microsoft.com/office/drawing/2014/main" id="{C0FE1A26-CE88-92B3-58C6-706E7DC49B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3880" y="2081872"/>
            <a:ext cx="3808392" cy="2690332"/>
          </a:xfrm>
          <a:prstGeom prst="rect">
            <a:avLst/>
          </a:prstGeom>
          <a:ln>
            <a:solidFill>
              <a:schemeClr val="bg2">
                <a:lumMod val="50000"/>
                <a:lumOff val="50000"/>
              </a:schemeClr>
            </a:solidFill>
          </a:ln>
        </p:spPr>
      </p:pic>
    </p:spTree>
    <p:extLst>
      <p:ext uri="{BB962C8B-B14F-4D97-AF65-F5344CB8AC3E}">
        <p14:creationId xmlns:p14="http://schemas.microsoft.com/office/powerpoint/2010/main" val="1990104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8" fill="hold"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wipe(left)">
                                      <p:cBhvr>
                                        <p:cTn id="10" dur="500"/>
                                        <p:tgtEl>
                                          <p:spTgt spid="9">
                                            <p:txEl>
                                              <p:pRg st="0" end="0"/>
                                            </p:txEl>
                                          </p:spTgt>
                                        </p:tgtEl>
                                      </p:cBhvr>
                                    </p:animEffect>
                                  </p:childTnLst>
                                </p:cTn>
                              </p:par>
                            </p:childTnLst>
                          </p:cTn>
                        </p:par>
                        <p:par>
                          <p:cTn id="11" fill="hold">
                            <p:stCondLst>
                              <p:cond delay="500"/>
                            </p:stCondLst>
                            <p:childTnLst>
                              <p:par>
                                <p:cTn id="12" presetID="22" presetClass="entr" presetSubtype="8"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left)">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2"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right)">
                                      <p:cBhvr>
                                        <p:cTn id="19" dur="500"/>
                                        <p:tgtEl>
                                          <p:spTgt spid="6"/>
                                        </p:tgtEl>
                                      </p:cBhvr>
                                    </p:animEffect>
                                  </p:childTnLst>
                                </p:cTn>
                              </p:par>
                            </p:childTnLst>
                          </p:cTn>
                        </p:par>
                        <p:par>
                          <p:cTn id="20" fill="hold">
                            <p:stCondLst>
                              <p:cond delay="500"/>
                            </p:stCondLst>
                            <p:childTnLst>
                              <p:par>
                                <p:cTn id="21" presetID="22" presetClass="entr" presetSubtype="2"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right)">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350672AB-DAD1-ACF1-215E-4F57A5EEDA26}"/>
              </a:ext>
            </a:extLst>
          </p:cNvPr>
          <p:cNvSpPr/>
          <p:nvPr/>
        </p:nvSpPr>
        <p:spPr>
          <a:xfrm>
            <a:off x="1280160" y="406400"/>
            <a:ext cx="9641840" cy="1361440"/>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600" dirty="0">
                <a:latin typeface="Aharoni" panose="02010803020104030203" pitchFamily="2" charset="-79"/>
                <a:cs typeface="Aharoni" panose="02010803020104030203" pitchFamily="2" charset="-79"/>
              </a:rPr>
              <a:t>PACKET-LEVEL FEC PERFORMANCE METRICS</a:t>
            </a:r>
          </a:p>
        </p:txBody>
      </p:sp>
      <p:cxnSp>
        <p:nvCxnSpPr>
          <p:cNvPr id="4" name="Connector: Elbow 3">
            <a:extLst>
              <a:ext uri="{FF2B5EF4-FFF2-40B4-BE49-F238E27FC236}">
                <a16:creationId xmlns:a16="http://schemas.microsoft.com/office/drawing/2014/main" id="{4C1231B3-E13B-B6BF-38C0-251FBDB6AA8A}"/>
              </a:ext>
            </a:extLst>
          </p:cNvPr>
          <p:cNvCxnSpPr>
            <a:cxnSpLocks/>
          </p:cNvCxnSpPr>
          <p:nvPr/>
        </p:nvCxnSpPr>
        <p:spPr>
          <a:xfrm>
            <a:off x="2092960" y="1767840"/>
            <a:ext cx="1788160" cy="1361440"/>
          </a:xfrm>
          <a:prstGeom prst="bentConnector3">
            <a:avLst>
              <a:gd name="adj1" fmla="val 1136"/>
            </a:avLst>
          </a:prstGeom>
          <a:ln>
            <a:solidFill>
              <a:schemeClr val="bg2">
                <a:lumMod val="50000"/>
                <a:lumOff val="50000"/>
              </a:schemeClr>
            </a:solidFill>
            <a:tailEnd type="triangle"/>
          </a:ln>
        </p:spPr>
        <p:style>
          <a:lnRef idx="3">
            <a:schemeClr val="accent4"/>
          </a:lnRef>
          <a:fillRef idx="0">
            <a:schemeClr val="accent4"/>
          </a:fillRef>
          <a:effectRef idx="2">
            <a:schemeClr val="accent4"/>
          </a:effectRef>
          <a:fontRef idx="minor">
            <a:schemeClr val="tx1"/>
          </a:fontRef>
        </p:style>
      </p:cxnSp>
      <p:cxnSp>
        <p:nvCxnSpPr>
          <p:cNvPr id="10" name="Connector: Elbow 9">
            <a:extLst>
              <a:ext uri="{FF2B5EF4-FFF2-40B4-BE49-F238E27FC236}">
                <a16:creationId xmlns:a16="http://schemas.microsoft.com/office/drawing/2014/main" id="{3022455E-9087-4C50-B6D4-DACA97DF3BF1}"/>
              </a:ext>
            </a:extLst>
          </p:cNvPr>
          <p:cNvCxnSpPr>
            <a:cxnSpLocks/>
          </p:cNvCxnSpPr>
          <p:nvPr/>
        </p:nvCxnSpPr>
        <p:spPr>
          <a:xfrm>
            <a:off x="2092960" y="4475480"/>
            <a:ext cx="1788160" cy="1361440"/>
          </a:xfrm>
          <a:prstGeom prst="bentConnector3">
            <a:avLst>
              <a:gd name="adj1" fmla="val 1136"/>
            </a:avLst>
          </a:prstGeom>
          <a:ln>
            <a:solidFill>
              <a:schemeClr val="bg2">
                <a:lumMod val="50000"/>
                <a:lumOff val="50000"/>
              </a:schemeClr>
            </a:solidFill>
            <a:tailEnd type="triangle"/>
          </a:ln>
        </p:spPr>
        <p:style>
          <a:lnRef idx="3">
            <a:schemeClr val="accent4"/>
          </a:lnRef>
          <a:fillRef idx="0">
            <a:schemeClr val="accent4"/>
          </a:fillRef>
          <a:effectRef idx="2">
            <a:schemeClr val="accent4"/>
          </a:effectRef>
          <a:fontRef idx="minor">
            <a:schemeClr val="tx1"/>
          </a:fontRef>
        </p:style>
      </p:cxnSp>
      <p:cxnSp>
        <p:nvCxnSpPr>
          <p:cNvPr id="11" name="Connector: Elbow 10">
            <a:extLst>
              <a:ext uri="{FF2B5EF4-FFF2-40B4-BE49-F238E27FC236}">
                <a16:creationId xmlns:a16="http://schemas.microsoft.com/office/drawing/2014/main" id="{1E42225F-E25C-BBD2-073A-83AC61F84564}"/>
              </a:ext>
            </a:extLst>
          </p:cNvPr>
          <p:cNvCxnSpPr>
            <a:cxnSpLocks/>
          </p:cNvCxnSpPr>
          <p:nvPr/>
        </p:nvCxnSpPr>
        <p:spPr>
          <a:xfrm>
            <a:off x="2092960" y="3129280"/>
            <a:ext cx="1788160" cy="1361440"/>
          </a:xfrm>
          <a:prstGeom prst="bentConnector3">
            <a:avLst>
              <a:gd name="adj1" fmla="val 1136"/>
            </a:avLst>
          </a:prstGeom>
          <a:ln>
            <a:solidFill>
              <a:schemeClr val="bg2">
                <a:lumMod val="50000"/>
                <a:lumOff val="50000"/>
              </a:schemeClr>
            </a:solidFill>
            <a:tailEnd type="triangle"/>
          </a:ln>
        </p:spPr>
        <p:style>
          <a:lnRef idx="3">
            <a:schemeClr val="accent4"/>
          </a:lnRef>
          <a:fillRef idx="0">
            <a:schemeClr val="accent4"/>
          </a:fillRef>
          <a:effectRef idx="2">
            <a:schemeClr val="accent4"/>
          </a:effectRef>
          <a:fontRef idx="minor">
            <a:schemeClr val="tx1"/>
          </a:fontRef>
        </p:style>
      </p:cxnSp>
      <p:sp>
        <p:nvSpPr>
          <p:cNvPr id="13" name="TextBox 12">
            <a:extLst>
              <a:ext uri="{FF2B5EF4-FFF2-40B4-BE49-F238E27FC236}">
                <a16:creationId xmlns:a16="http://schemas.microsoft.com/office/drawing/2014/main" id="{2C37B6CE-6336-69AA-63AF-7D7E03F13364}"/>
              </a:ext>
            </a:extLst>
          </p:cNvPr>
          <p:cNvSpPr txBox="1"/>
          <p:nvPr/>
        </p:nvSpPr>
        <p:spPr>
          <a:xfrm>
            <a:off x="3881120" y="2821652"/>
            <a:ext cx="6096000" cy="523220"/>
          </a:xfrm>
          <a:prstGeom prst="rect">
            <a:avLst/>
          </a:prstGeom>
          <a:noFill/>
        </p:spPr>
        <p:txBody>
          <a:bodyPr wrap="square">
            <a:spAutoFit/>
          </a:bodyPr>
          <a:lstStyle/>
          <a:p>
            <a:r>
              <a:rPr lang="en-IN" sz="2800" dirty="0">
                <a:latin typeface="Aharoni" panose="02010803020104030203" pitchFamily="2" charset="-79"/>
                <a:cs typeface="Aharoni" panose="02010803020104030203" pitchFamily="2" charset="-79"/>
              </a:rPr>
              <a:t>Redundancy ratio</a:t>
            </a:r>
          </a:p>
        </p:txBody>
      </p:sp>
      <p:sp>
        <p:nvSpPr>
          <p:cNvPr id="15" name="TextBox 14">
            <a:extLst>
              <a:ext uri="{FF2B5EF4-FFF2-40B4-BE49-F238E27FC236}">
                <a16:creationId xmlns:a16="http://schemas.microsoft.com/office/drawing/2014/main" id="{B7DA7CC2-248F-9949-18FA-326F13A5050A}"/>
              </a:ext>
            </a:extLst>
          </p:cNvPr>
          <p:cNvSpPr txBox="1"/>
          <p:nvPr/>
        </p:nvSpPr>
        <p:spPr>
          <a:xfrm>
            <a:off x="3881120" y="4259888"/>
            <a:ext cx="6786880" cy="523220"/>
          </a:xfrm>
          <a:prstGeom prst="rect">
            <a:avLst/>
          </a:prstGeom>
          <a:noFill/>
        </p:spPr>
        <p:txBody>
          <a:bodyPr wrap="square">
            <a:spAutoFit/>
          </a:bodyPr>
          <a:lstStyle/>
          <a:p>
            <a:r>
              <a:rPr lang="en-US" sz="2800" dirty="0">
                <a:latin typeface="Aharoni" panose="02010803020104030203" pitchFamily="2" charset="-79"/>
                <a:cs typeface="Aharoni" panose="02010803020104030203" pitchFamily="2" charset="-79"/>
              </a:rPr>
              <a:t>Decoding inefficiency ratio (inef_ratio)</a:t>
            </a:r>
            <a:endParaRPr lang="en-IN" sz="2800" dirty="0">
              <a:latin typeface="Aharoni" panose="02010803020104030203" pitchFamily="2" charset="-79"/>
              <a:cs typeface="Aharoni" panose="02010803020104030203" pitchFamily="2" charset="-79"/>
            </a:endParaRPr>
          </a:p>
        </p:txBody>
      </p:sp>
      <p:sp>
        <p:nvSpPr>
          <p:cNvPr id="17" name="TextBox 16">
            <a:extLst>
              <a:ext uri="{FF2B5EF4-FFF2-40B4-BE49-F238E27FC236}">
                <a16:creationId xmlns:a16="http://schemas.microsoft.com/office/drawing/2014/main" id="{81DADDE2-94C6-FA5D-7706-4FA7408A920D}"/>
              </a:ext>
            </a:extLst>
          </p:cNvPr>
          <p:cNvSpPr txBox="1"/>
          <p:nvPr/>
        </p:nvSpPr>
        <p:spPr>
          <a:xfrm>
            <a:off x="3881120" y="5575310"/>
            <a:ext cx="7112000" cy="523220"/>
          </a:xfrm>
          <a:prstGeom prst="rect">
            <a:avLst/>
          </a:prstGeom>
          <a:noFill/>
        </p:spPr>
        <p:txBody>
          <a:bodyPr wrap="square">
            <a:spAutoFit/>
          </a:bodyPr>
          <a:lstStyle/>
          <a:p>
            <a:r>
              <a:rPr lang="en-US" sz="2800" dirty="0">
                <a:latin typeface="Aharoni" panose="02010803020104030203" pitchFamily="2" charset="-79"/>
                <a:cs typeface="Aharoni" panose="02010803020104030203" pitchFamily="2" charset="-79"/>
              </a:rPr>
              <a:t>Encoding/decoding times and bandwidth</a:t>
            </a:r>
            <a:endParaRPr lang="en-IN" sz="28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567745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2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heel(1)">
                                      <p:cBhvr>
                                        <p:cTn id="16" dur="2000"/>
                                        <p:tgtEl>
                                          <p:spTgt spid="4"/>
                                        </p:tgtEl>
                                      </p:cBhvr>
                                    </p:animEffect>
                                  </p:childTnLst>
                                </p:cTn>
                              </p:par>
                            </p:childTnLst>
                          </p:cTn>
                        </p:par>
                        <p:par>
                          <p:cTn id="17" fill="hold">
                            <p:stCondLst>
                              <p:cond delay="2000"/>
                            </p:stCondLst>
                            <p:childTnLst>
                              <p:par>
                                <p:cTn id="18" presetID="10" presetClass="entr" presetSubtype="0" fill="hold" nodeType="afterEffect">
                                  <p:stCondLst>
                                    <p:cond delay="0"/>
                                  </p:stCondLst>
                                  <p:childTnLst>
                                    <p:set>
                                      <p:cBhvr>
                                        <p:cTn id="19" dur="1" fill="hold">
                                          <p:stCondLst>
                                            <p:cond delay="0"/>
                                          </p:stCondLst>
                                        </p:cTn>
                                        <p:tgtEl>
                                          <p:spTgt spid="13">
                                            <p:txEl>
                                              <p:pRg st="0" end="0"/>
                                            </p:txEl>
                                          </p:spTgt>
                                        </p:tgtEl>
                                        <p:attrNameLst>
                                          <p:attrName>style.visibility</p:attrName>
                                        </p:attrNameLst>
                                      </p:cBhvr>
                                      <p:to>
                                        <p:strVal val="visible"/>
                                      </p:to>
                                    </p:set>
                                    <p:animEffect transition="in" filter="fade">
                                      <p:cBhvr>
                                        <p:cTn id="20" dur="500"/>
                                        <p:tgtEl>
                                          <p:spTgt spid="1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heel(1)">
                                      <p:cBhvr>
                                        <p:cTn id="25" dur="2000"/>
                                        <p:tgtEl>
                                          <p:spTgt spid="11"/>
                                        </p:tgtEl>
                                      </p:cBhvr>
                                    </p:animEffect>
                                  </p:childTnLst>
                                </p:cTn>
                              </p:par>
                            </p:childTnLst>
                          </p:cTn>
                        </p:par>
                        <p:par>
                          <p:cTn id="26" fill="hold">
                            <p:stCondLst>
                              <p:cond delay="2000"/>
                            </p:stCondLst>
                            <p:childTnLst>
                              <p:par>
                                <p:cTn id="27" presetID="10" presetClass="entr" presetSubtype="0" fill="hold" nodeType="afterEffect">
                                  <p:stCondLst>
                                    <p:cond delay="0"/>
                                  </p:stCondLst>
                                  <p:childTnLst>
                                    <p:set>
                                      <p:cBhvr>
                                        <p:cTn id="28" dur="1" fill="hold">
                                          <p:stCondLst>
                                            <p:cond delay="0"/>
                                          </p:stCondLst>
                                        </p:cTn>
                                        <p:tgtEl>
                                          <p:spTgt spid="15">
                                            <p:txEl>
                                              <p:pRg st="0" end="0"/>
                                            </p:txEl>
                                          </p:spTgt>
                                        </p:tgtEl>
                                        <p:attrNameLst>
                                          <p:attrName>style.visibility</p:attrName>
                                        </p:attrNameLst>
                                      </p:cBhvr>
                                      <p:to>
                                        <p:strVal val="visible"/>
                                      </p:to>
                                    </p:set>
                                    <p:animEffect transition="in" filter="fade">
                                      <p:cBhvr>
                                        <p:cTn id="29" dur="500"/>
                                        <p:tgtEl>
                                          <p:spTgt spid="15">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1" presetClass="entr" presetSubtype="1" fill="hold"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heel(1)">
                                      <p:cBhvr>
                                        <p:cTn id="34" dur="2000"/>
                                        <p:tgtEl>
                                          <p:spTgt spid="10"/>
                                        </p:tgtEl>
                                      </p:cBhvr>
                                    </p:animEffect>
                                  </p:childTnLst>
                                </p:cTn>
                              </p:par>
                            </p:childTnLst>
                          </p:cTn>
                        </p:par>
                        <p:par>
                          <p:cTn id="35" fill="hold">
                            <p:stCondLst>
                              <p:cond delay="2000"/>
                            </p:stCondLst>
                            <p:childTnLst>
                              <p:par>
                                <p:cTn id="36" presetID="10" presetClass="entr" presetSubtype="0"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Untitled video - Made with Clipchamp (7)">
            <a:hlinkClick r:id="" action="ppaction://media"/>
            <a:extLst>
              <a:ext uri="{FF2B5EF4-FFF2-40B4-BE49-F238E27FC236}">
                <a16:creationId xmlns:a16="http://schemas.microsoft.com/office/drawing/2014/main" id="{F9B1FD4D-AC0B-E27B-FA58-362B966744A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94555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Untitled video - Made with Clipchamp (6)">
            <a:hlinkClick r:id="" action="ppaction://media"/>
            <a:extLst>
              <a:ext uri="{FF2B5EF4-FFF2-40B4-BE49-F238E27FC236}">
                <a16:creationId xmlns:a16="http://schemas.microsoft.com/office/drawing/2014/main" id="{408A128A-09A7-78EA-7DF9-00144C52DBC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32659"/>
            <a:ext cx="12192000" cy="6888238"/>
          </a:xfrm>
          <a:prstGeom prst="rect">
            <a:avLst/>
          </a:prstGeom>
        </p:spPr>
      </p:pic>
    </p:spTree>
    <p:extLst>
      <p:ext uri="{BB962C8B-B14F-4D97-AF65-F5344CB8AC3E}">
        <p14:creationId xmlns:p14="http://schemas.microsoft.com/office/powerpoint/2010/main" val="3865644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0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Untitled video - Made with Clipchamp (5)">
            <a:hlinkClick r:id="" action="ppaction://media"/>
            <a:extLst>
              <a:ext uri="{FF2B5EF4-FFF2-40B4-BE49-F238E27FC236}">
                <a16:creationId xmlns:a16="http://schemas.microsoft.com/office/drawing/2014/main" id="{1FB5FD69-5E65-5985-D4A9-3C48F40ABCC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20718"/>
            <a:ext cx="12192000" cy="6858000"/>
          </a:xfrm>
          <a:prstGeom prst="rect">
            <a:avLst/>
          </a:prstGeom>
        </p:spPr>
      </p:pic>
    </p:spTree>
    <p:extLst>
      <p:ext uri="{BB962C8B-B14F-4D97-AF65-F5344CB8AC3E}">
        <p14:creationId xmlns:p14="http://schemas.microsoft.com/office/powerpoint/2010/main" val="2658852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0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E9C3E9C6-F282-3D49-D3D1-3945AF7DC9A9}"/>
              </a:ext>
            </a:extLst>
          </p:cNvPr>
          <p:cNvSpPr/>
          <p:nvPr/>
        </p:nvSpPr>
        <p:spPr>
          <a:xfrm>
            <a:off x="474304" y="325892"/>
            <a:ext cx="5039360" cy="1056640"/>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atin typeface="Aharoni" panose="02010803020104030203" pitchFamily="2" charset="-79"/>
                <a:cs typeface="Aharoni" panose="02010803020104030203" pitchFamily="2" charset="-79"/>
              </a:rPr>
              <a:t>CONCLUSION</a:t>
            </a:r>
            <a:endParaRPr lang="en-IN" sz="3600" dirty="0">
              <a:latin typeface="Aharoni" panose="02010803020104030203" pitchFamily="2" charset="-79"/>
              <a:cs typeface="Aharoni" panose="02010803020104030203" pitchFamily="2" charset="-79"/>
            </a:endParaRPr>
          </a:p>
        </p:txBody>
      </p:sp>
      <p:cxnSp>
        <p:nvCxnSpPr>
          <p:cNvPr id="13" name="Connector: Elbow 12">
            <a:extLst>
              <a:ext uri="{FF2B5EF4-FFF2-40B4-BE49-F238E27FC236}">
                <a16:creationId xmlns:a16="http://schemas.microsoft.com/office/drawing/2014/main" id="{5245C3D3-FB8D-7ED4-30B9-317DD60DC82A}"/>
              </a:ext>
            </a:extLst>
          </p:cNvPr>
          <p:cNvCxnSpPr/>
          <p:nvPr/>
        </p:nvCxnSpPr>
        <p:spPr>
          <a:xfrm>
            <a:off x="1770928" y="1382532"/>
            <a:ext cx="1373528" cy="1273215"/>
          </a:xfrm>
          <a:prstGeom prst="bentConnector3">
            <a:avLst>
              <a:gd name="adj1" fmla="val -562"/>
            </a:avLst>
          </a:prstGeom>
          <a:ln>
            <a:solidFill>
              <a:schemeClr val="bg2">
                <a:lumMod val="50000"/>
                <a:lumOff val="50000"/>
              </a:schemeClr>
            </a:solidFill>
            <a:headEnd type="none" w="med" len="med"/>
            <a:tailEnd type="arrow" w="med" len="med"/>
          </a:ln>
        </p:spPr>
        <p:style>
          <a:lnRef idx="3">
            <a:schemeClr val="accent4"/>
          </a:lnRef>
          <a:fillRef idx="0">
            <a:schemeClr val="accent4"/>
          </a:fillRef>
          <a:effectRef idx="2">
            <a:schemeClr val="accent4"/>
          </a:effectRef>
          <a:fontRef idx="minor">
            <a:schemeClr val="tx1"/>
          </a:fontRef>
        </p:style>
      </p:cxnSp>
      <p:cxnSp>
        <p:nvCxnSpPr>
          <p:cNvPr id="15" name="Connector: Elbow 14">
            <a:extLst>
              <a:ext uri="{FF2B5EF4-FFF2-40B4-BE49-F238E27FC236}">
                <a16:creationId xmlns:a16="http://schemas.microsoft.com/office/drawing/2014/main" id="{1A1461BE-8E09-A216-429F-9A13FF3E4570}"/>
              </a:ext>
            </a:extLst>
          </p:cNvPr>
          <p:cNvCxnSpPr/>
          <p:nvPr/>
        </p:nvCxnSpPr>
        <p:spPr>
          <a:xfrm>
            <a:off x="1770928" y="2019139"/>
            <a:ext cx="1373528" cy="1273215"/>
          </a:xfrm>
          <a:prstGeom prst="bentConnector3">
            <a:avLst>
              <a:gd name="adj1" fmla="val -562"/>
            </a:avLst>
          </a:prstGeom>
          <a:ln>
            <a:solidFill>
              <a:schemeClr val="bg2">
                <a:lumMod val="50000"/>
                <a:lumOff val="50000"/>
              </a:schemeClr>
            </a:solidFill>
            <a:headEnd type="none" w="med" len="med"/>
            <a:tailEnd type="arrow" w="med" len="med"/>
          </a:ln>
        </p:spPr>
        <p:style>
          <a:lnRef idx="3">
            <a:schemeClr val="accent4"/>
          </a:lnRef>
          <a:fillRef idx="0">
            <a:schemeClr val="accent4"/>
          </a:fillRef>
          <a:effectRef idx="2">
            <a:schemeClr val="accent4"/>
          </a:effectRef>
          <a:fontRef idx="minor">
            <a:schemeClr val="tx1"/>
          </a:fontRef>
        </p:style>
      </p:cxnSp>
      <p:cxnSp>
        <p:nvCxnSpPr>
          <p:cNvPr id="16" name="Connector: Elbow 15">
            <a:extLst>
              <a:ext uri="{FF2B5EF4-FFF2-40B4-BE49-F238E27FC236}">
                <a16:creationId xmlns:a16="http://schemas.microsoft.com/office/drawing/2014/main" id="{8794F16C-DC0A-EE7D-1214-8C0462129FC6}"/>
              </a:ext>
            </a:extLst>
          </p:cNvPr>
          <p:cNvCxnSpPr/>
          <p:nvPr/>
        </p:nvCxnSpPr>
        <p:spPr>
          <a:xfrm>
            <a:off x="1774787" y="2655746"/>
            <a:ext cx="1373528" cy="1273215"/>
          </a:xfrm>
          <a:prstGeom prst="bentConnector3">
            <a:avLst>
              <a:gd name="adj1" fmla="val -562"/>
            </a:avLst>
          </a:prstGeom>
          <a:ln>
            <a:solidFill>
              <a:schemeClr val="bg2">
                <a:lumMod val="50000"/>
                <a:lumOff val="50000"/>
              </a:schemeClr>
            </a:solidFill>
            <a:headEnd type="none" w="med" len="med"/>
            <a:tailEnd type="arrow" w="med" len="med"/>
          </a:ln>
        </p:spPr>
        <p:style>
          <a:lnRef idx="3">
            <a:schemeClr val="accent4"/>
          </a:lnRef>
          <a:fillRef idx="0">
            <a:schemeClr val="accent4"/>
          </a:fillRef>
          <a:effectRef idx="2">
            <a:schemeClr val="accent4"/>
          </a:effectRef>
          <a:fontRef idx="minor">
            <a:schemeClr val="tx1"/>
          </a:fontRef>
        </p:style>
      </p:cxnSp>
      <p:cxnSp>
        <p:nvCxnSpPr>
          <p:cNvPr id="17" name="Connector: Elbow 16">
            <a:extLst>
              <a:ext uri="{FF2B5EF4-FFF2-40B4-BE49-F238E27FC236}">
                <a16:creationId xmlns:a16="http://schemas.microsoft.com/office/drawing/2014/main" id="{BDA645BF-0905-CF8F-03C3-0BDA2BDB2968}"/>
              </a:ext>
            </a:extLst>
          </p:cNvPr>
          <p:cNvCxnSpPr/>
          <p:nvPr/>
        </p:nvCxnSpPr>
        <p:spPr>
          <a:xfrm>
            <a:off x="1770928" y="3292353"/>
            <a:ext cx="1373528" cy="1273215"/>
          </a:xfrm>
          <a:prstGeom prst="bentConnector3">
            <a:avLst>
              <a:gd name="adj1" fmla="val -562"/>
            </a:avLst>
          </a:prstGeom>
          <a:ln>
            <a:solidFill>
              <a:schemeClr val="bg2">
                <a:lumMod val="50000"/>
                <a:lumOff val="50000"/>
              </a:schemeClr>
            </a:solidFill>
            <a:headEnd type="none" w="med" len="med"/>
            <a:tailEnd type="arrow" w="med" len="med"/>
          </a:ln>
        </p:spPr>
        <p:style>
          <a:lnRef idx="3">
            <a:schemeClr val="accent4"/>
          </a:lnRef>
          <a:fillRef idx="0">
            <a:schemeClr val="accent4"/>
          </a:fillRef>
          <a:effectRef idx="2">
            <a:schemeClr val="accent4"/>
          </a:effectRef>
          <a:fontRef idx="minor">
            <a:schemeClr val="tx1"/>
          </a:fontRef>
        </p:style>
      </p:cxnSp>
      <p:cxnSp>
        <p:nvCxnSpPr>
          <p:cNvPr id="18" name="Connector: Elbow 17">
            <a:extLst>
              <a:ext uri="{FF2B5EF4-FFF2-40B4-BE49-F238E27FC236}">
                <a16:creationId xmlns:a16="http://schemas.microsoft.com/office/drawing/2014/main" id="{FB5BAD8E-6FF9-54E8-9050-08A3403751C0}"/>
              </a:ext>
            </a:extLst>
          </p:cNvPr>
          <p:cNvCxnSpPr/>
          <p:nvPr/>
        </p:nvCxnSpPr>
        <p:spPr>
          <a:xfrm>
            <a:off x="1770928" y="3928960"/>
            <a:ext cx="1373528" cy="1273215"/>
          </a:xfrm>
          <a:prstGeom prst="bentConnector3">
            <a:avLst>
              <a:gd name="adj1" fmla="val -562"/>
            </a:avLst>
          </a:prstGeom>
          <a:ln>
            <a:solidFill>
              <a:schemeClr val="bg2">
                <a:lumMod val="50000"/>
                <a:lumOff val="50000"/>
              </a:schemeClr>
            </a:solidFill>
            <a:headEnd type="none" w="med" len="med"/>
            <a:tailEnd type="arrow" w="med" len="med"/>
          </a:ln>
        </p:spPr>
        <p:style>
          <a:lnRef idx="3">
            <a:schemeClr val="accent4"/>
          </a:lnRef>
          <a:fillRef idx="0">
            <a:schemeClr val="accent4"/>
          </a:fillRef>
          <a:effectRef idx="2">
            <a:schemeClr val="accent4"/>
          </a:effectRef>
          <a:fontRef idx="minor">
            <a:schemeClr val="tx1"/>
          </a:fontRef>
        </p:style>
      </p:cxnSp>
      <p:sp>
        <p:nvSpPr>
          <p:cNvPr id="23" name="TextBox 22">
            <a:extLst>
              <a:ext uri="{FF2B5EF4-FFF2-40B4-BE49-F238E27FC236}">
                <a16:creationId xmlns:a16="http://schemas.microsoft.com/office/drawing/2014/main" id="{5E560CFE-ED36-A763-0B17-CFD57539E2C8}"/>
              </a:ext>
            </a:extLst>
          </p:cNvPr>
          <p:cNvSpPr txBox="1"/>
          <p:nvPr/>
        </p:nvSpPr>
        <p:spPr>
          <a:xfrm>
            <a:off x="3152174" y="2394136"/>
            <a:ext cx="6094070" cy="523220"/>
          </a:xfrm>
          <a:prstGeom prst="rect">
            <a:avLst/>
          </a:prstGeom>
          <a:noFill/>
        </p:spPr>
        <p:txBody>
          <a:bodyPr wrap="square">
            <a:spAutoFit/>
          </a:bodyPr>
          <a:lstStyle/>
          <a:p>
            <a:r>
              <a:rPr lang="en-IN" sz="2800" dirty="0">
                <a:latin typeface="Aharoni" panose="02010803020104030203" pitchFamily="2" charset="-79"/>
                <a:cs typeface="Aharoni" panose="02010803020104030203" pitchFamily="2" charset="-79"/>
              </a:rPr>
              <a:t>Importance of QoS Provisioning</a:t>
            </a:r>
          </a:p>
        </p:txBody>
      </p:sp>
      <p:sp>
        <p:nvSpPr>
          <p:cNvPr id="25" name="TextBox 24">
            <a:extLst>
              <a:ext uri="{FF2B5EF4-FFF2-40B4-BE49-F238E27FC236}">
                <a16:creationId xmlns:a16="http://schemas.microsoft.com/office/drawing/2014/main" id="{62688CFB-528A-C18B-1870-795C5FCF2C5A}"/>
              </a:ext>
            </a:extLst>
          </p:cNvPr>
          <p:cNvSpPr txBox="1"/>
          <p:nvPr/>
        </p:nvSpPr>
        <p:spPr>
          <a:xfrm>
            <a:off x="3144456" y="3042427"/>
            <a:ext cx="6094070" cy="523220"/>
          </a:xfrm>
          <a:prstGeom prst="rect">
            <a:avLst/>
          </a:prstGeom>
          <a:noFill/>
        </p:spPr>
        <p:txBody>
          <a:bodyPr wrap="square">
            <a:spAutoFit/>
          </a:bodyPr>
          <a:lstStyle/>
          <a:p>
            <a:r>
              <a:rPr lang="en-IN" sz="2800" dirty="0">
                <a:latin typeface="Aharoni" panose="02010803020104030203" pitchFamily="2" charset="-79"/>
                <a:cs typeface="Aharoni" panose="02010803020104030203" pitchFamily="2" charset="-79"/>
              </a:rPr>
              <a:t>Reliability through FEC</a:t>
            </a:r>
          </a:p>
        </p:txBody>
      </p:sp>
      <p:sp>
        <p:nvSpPr>
          <p:cNvPr id="27" name="TextBox 26">
            <a:extLst>
              <a:ext uri="{FF2B5EF4-FFF2-40B4-BE49-F238E27FC236}">
                <a16:creationId xmlns:a16="http://schemas.microsoft.com/office/drawing/2014/main" id="{4AB6AB1E-7A29-59C8-858F-499119B315B9}"/>
              </a:ext>
            </a:extLst>
          </p:cNvPr>
          <p:cNvSpPr txBox="1"/>
          <p:nvPr/>
        </p:nvSpPr>
        <p:spPr>
          <a:xfrm>
            <a:off x="3152174" y="3690717"/>
            <a:ext cx="6094070" cy="523220"/>
          </a:xfrm>
          <a:prstGeom prst="rect">
            <a:avLst/>
          </a:prstGeom>
          <a:noFill/>
        </p:spPr>
        <p:txBody>
          <a:bodyPr wrap="square">
            <a:spAutoFit/>
          </a:bodyPr>
          <a:lstStyle/>
          <a:p>
            <a:r>
              <a:rPr lang="en-IN" sz="2800" dirty="0">
                <a:latin typeface="Aharoni" panose="02010803020104030203" pitchFamily="2" charset="-79"/>
                <a:cs typeface="Aharoni" panose="02010803020104030203" pitchFamily="2" charset="-79"/>
              </a:rPr>
              <a:t>Adaptive FEC Protocol</a:t>
            </a:r>
          </a:p>
        </p:txBody>
      </p:sp>
      <p:sp>
        <p:nvSpPr>
          <p:cNvPr id="29" name="TextBox 28">
            <a:extLst>
              <a:ext uri="{FF2B5EF4-FFF2-40B4-BE49-F238E27FC236}">
                <a16:creationId xmlns:a16="http://schemas.microsoft.com/office/drawing/2014/main" id="{FDB8C000-1103-C89F-5240-6C2757F3B50E}"/>
              </a:ext>
            </a:extLst>
          </p:cNvPr>
          <p:cNvSpPr txBox="1"/>
          <p:nvPr/>
        </p:nvSpPr>
        <p:spPr>
          <a:xfrm>
            <a:off x="3152173" y="4339007"/>
            <a:ext cx="7392363" cy="523220"/>
          </a:xfrm>
          <a:prstGeom prst="rect">
            <a:avLst/>
          </a:prstGeom>
          <a:noFill/>
        </p:spPr>
        <p:txBody>
          <a:bodyPr wrap="square">
            <a:spAutoFit/>
          </a:bodyPr>
          <a:lstStyle/>
          <a:p>
            <a:r>
              <a:rPr lang="en-IN" sz="2800" dirty="0">
                <a:latin typeface="Aharoni" panose="02010803020104030203" pitchFamily="2" charset="-79"/>
                <a:cs typeface="Aharoni" panose="02010803020104030203" pitchFamily="2" charset="-79"/>
              </a:rPr>
              <a:t>Novel Metrics for Better Adaptation</a:t>
            </a:r>
          </a:p>
        </p:txBody>
      </p:sp>
      <p:sp>
        <p:nvSpPr>
          <p:cNvPr id="30" name="TextBox 29">
            <a:extLst>
              <a:ext uri="{FF2B5EF4-FFF2-40B4-BE49-F238E27FC236}">
                <a16:creationId xmlns:a16="http://schemas.microsoft.com/office/drawing/2014/main" id="{3458F344-7A1D-94BC-E456-7CCBD6C85936}"/>
              </a:ext>
            </a:extLst>
          </p:cNvPr>
          <p:cNvSpPr txBox="1"/>
          <p:nvPr/>
        </p:nvSpPr>
        <p:spPr>
          <a:xfrm>
            <a:off x="3144456" y="4975614"/>
            <a:ext cx="6086353" cy="523220"/>
          </a:xfrm>
          <a:prstGeom prst="rect">
            <a:avLst/>
          </a:prstGeom>
          <a:noFill/>
        </p:spPr>
        <p:txBody>
          <a:bodyPr wrap="square" rtlCol="0">
            <a:spAutoFit/>
          </a:bodyPr>
          <a:lstStyle/>
          <a:p>
            <a:r>
              <a:rPr lang="en-US" sz="2800" dirty="0">
                <a:latin typeface="Aharoni" panose="02010803020104030203" pitchFamily="2" charset="-79"/>
                <a:cs typeface="Aharoni" panose="02010803020104030203" pitchFamily="2" charset="-79"/>
              </a:rPr>
              <a:t>Examples</a:t>
            </a:r>
            <a:endParaRPr lang="en-IN" sz="28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697318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1" presetClass="entr" presetSubtype="1"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heel(1)">
                                      <p:cBhvr>
                                        <p:cTn id="13" dur="20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heel(1)">
                                      <p:cBhvr>
                                        <p:cTn id="18" dur="2000"/>
                                        <p:tgtEl>
                                          <p:spTgt spid="13"/>
                                        </p:tgtEl>
                                      </p:cBhvr>
                                    </p:animEffect>
                                  </p:childTnLst>
                                </p:cTn>
                              </p:par>
                            </p:childTnLst>
                          </p:cTn>
                        </p:par>
                        <p:par>
                          <p:cTn id="19" fill="hold">
                            <p:stCondLst>
                              <p:cond delay="2000"/>
                            </p:stCondLst>
                            <p:childTnLst>
                              <p:par>
                                <p:cTn id="20" presetID="22" presetClass="entr" presetSubtype="8" fill="hold" nodeType="afterEffect">
                                  <p:stCondLst>
                                    <p:cond delay="0"/>
                                  </p:stCondLst>
                                  <p:childTnLst>
                                    <p:set>
                                      <p:cBhvr>
                                        <p:cTn id="21" dur="1" fill="hold">
                                          <p:stCondLst>
                                            <p:cond delay="0"/>
                                          </p:stCondLst>
                                        </p:cTn>
                                        <p:tgtEl>
                                          <p:spTgt spid="23">
                                            <p:txEl>
                                              <p:pRg st="0" end="0"/>
                                            </p:txEl>
                                          </p:spTgt>
                                        </p:tgtEl>
                                        <p:attrNameLst>
                                          <p:attrName>style.visibility</p:attrName>
                                        </p:attrNameLst>
                                      </p:cBhvr>
                                      <p:to>
                                        <p:strVal val="visible"/>
                                      </p:to>
                                    </p:set>
                                    <p:animEffect transition="in" filter="wipe(left)">
                                      <p:cBhvr>
                                        <p:cTn id="22" dur="500"/>
                                        <p:tgtEl>
                                          <p:spTgt spid="2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heel(1)">
                                      <p:cBhvr>
                                        <p:cTn id="27" dur="2000"/>
                                        <p:tgtEl>
                                          <p:spTgt spid="15"/>
                                        </p:tgtEl>
                                      </p:cBhvr>
                                    </p:animEffect>
                                  </p:childTnLst>
                                </p:cTn>
                              </p:par>
                            </p:childTnLst>
                          </p:cTn>
                        </p:par>
                        <p:par>
                          <p:cTn id="28" fill="hold">
                            <p:stCondLst>
                              <p:cond delay="2000"/>
                            </p:stCondLst>
                            <p:childTnLst>
                              <p:par>
                                <p:cTn id="29" presetID="22" presetClass="entr" presetSubtype="8"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ipe(left)">
                                      <p:cBhvr>
                                        <p:cTn id="31" dur="500"/>
                                        <p:tgtEl>
                                          <p:spTgt spid="25"/>
                                        </p:tgtEl>
                                      </p:cBhvr>
                                    </p:animEffect>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wheel(1)">
                                      <p:cBhvr>
                                        <p:cTn id="36" dur="2000"/>
                                        <p:tgtEl>
                                          <p:spTgt spid="16"/>
                                        </p:tgtEl>
                                      </p:cBhvr>
                                    </p:animEffect>
                                  </p:childTnLst>
                                </p:cTn>
                              </p:par>
                            </p:childTnLst>
                          </p:cTn>
                        </p:par>
                        <p:par>
                          <p:cTn id="37" fill="hold">
                            <p:stCondLst>
                              <p:cond delay="2000"/>
                            </p:stCondLst>
                            <p:childTnLst>
                              <p:par>
                                <p:cTn id="38" presetID="22" presetClass="entr" presetSubtype="8" fill="hold" grpId="0" nodeType="after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wipe(left)">
                                      <p:cBhvr>
                                        <p:cTn id="40" dur="500"/>
                                        <p:tgtEl>
                                          <p:spTgt spid="27"/>
                                        </p:tgtEl>
                                      </p:cBhvr>
                                    </p:animEffect>
                                  </p:childTnLst>
                                </p:cTn>
                              </p:par>
                            </p:childTnLst>
                          </p:cTn>
                        </p:par>
                      </p:childTnLst>
                    </p:cTn>
                  </p:par>
                  <p:par>
                    <p:cTn id="41" fill="hold">
                      <p:stCondLst>
                        <p:cond delay="indefinite"/>
                      </p:stCondLst>
                      <p:childTnLst>
                        <p:par>
                          <p:cTn id="42" fill="hold">
                            <p:stCondLst>
                              <p:cond delay="0"/>
                            </p:stCondLst>
                            <p:childTnLst>
                              <p:par>
                                <p:cTn id="43" presetID="21" presetClass="entr" presetSubtype="1" fill="hold" nodeType="click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wheel(1)">
                                      <p:cBhvr>
                                        <p:cTn id="45" dur="2000"/>
                                        <p:tgtEl>
                                          <p:spTgt spid="17"/>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wipe(left)">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21" presetClass="entr" presetSubtype="1" fill="hold" nodeType="click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heel(1)">
                                      <p:cBhvr>
                                        <p:cTn id="55" dur="2000"/>
                                        <p:tgtEl>
                                          <p:spTgt spid="18"/>
                                        </p:tgtEl>
                                      </p:cBhvr>
                                    </p:animEffect>
                                  </p:childTnLst>
                                </p:cTn>
                              </p:par>
                            </p:childTnLst>
                          </p:cTn>
                        </p:par>
                        <p:par>
                          <p:cTn id="56" fill="hold">
                            <p:stCondLst>
                              <p:cond delay="2000"/>
                            </p:stCondLst>
                            <p:childTnLst>
                              <p:par>
                                <p:cTn id="57" presetID="22" presetClass="entr" presetSubtype="8" fill="hold" grpId="0" nodeType="afterEffect">
                                  <p:stCondLst>
                                    <p:cond delay="0"/>
                                  </p:stCondLst>
                                  <p:childTnLst>
                                    <p:set>
                                      <p:cBhvr>
                                        <p:cTn id="58" dur="1" fill="hold">
                                          <p:stCondLst>
                                            <p:cond delay="0"/>
                                          </p:stCondLst>
                                        </p:cTn>
                                        <p:tgtEl>
                                          <p:spTgt spid="30"/>
                                        </p:tgtEl>
                                        <p:attrNameLst>
                                          <p:attrName>style.visibility</p:attrName>
                                        </p:attrNameLst>
                                      </p:cBhvr>
                                      <p:to>
                                        <p:strVal val="visible"/>
                                      </p:to>
                                    </p:set>
                                    <p:animEffect transition="in" filter="wipe(left)">
                                      <p:cBhvr>
                                        <p:cTn id="59"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5" grpId="0"/>
      <p:bldP spid="27" grpId="0"/>
      <p:bldP spid="29"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8A4B3B4-65AD-EA53-4CD9-BF2804248D1B}"/>
              </a:ext>
            </a:extLst>
          </p:cNvPr>
          <p:cNvSpPr/>
          <p:nvPr/>
        </p:nvSpPr>
        <p:spPr>
          <a:xfrm>
            <a:off x="3441290" y="432590"/>
            <a:ext cx="5348748" cy="1179871"/>
          </a:xfrm>
          <a:prstGeom prst="roundRect">
            <a:avLst>
              <a:gd name="adj" fmla="val 19167"/>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Aharoni" panose="02010803020104030203" pitchFamily="2" charset="-79"/>
                <a:cs typeface="Aharoni" panose="02010803020104030203" pitchFamily="2" charset="-79"/>
              </a:rPr>
              <a:t>FORWARD ERROR CORRECTION</a:t>
            </a:r>
            <a:endParaRPr lang="en-IN" sz="3200" dirty="0">
              <a:latin typeface="Aharoni" panose="02010803020104030203" pitchFamily="2" charset="-79"/>
              <a:cs typeface="Aharoni" panose="02010803020104030203" pitchFamily="2" charset="-79"/>
            </a:endParaRPr>
          </a:p>
        </p:txBody>
      </p:sp>
      <p:sp>
        <p:nvSpPr>
          <p:cNvPr id="3" name="Rectangle: Rounded Corners 2">
            <a:extLst>
              <a:ext uri="{FF2B5EF4-FFF2-40B4-BE49-F238E27FC236}">
                <a16:creationId xmlns:a16="http://schemas.microsoft.com/office/drawing/2014/main" id="{7ECC790E-7DBD-97BE-876A-82C131F42561}"/>
              </a:ext>
            </a:extLst>
          </p:cNvPr>
          <p:cNvSpPr/>
          <p:nvPr/>
        </p:nvSpPr>
        <p:spPr>
          <a:xfrm>
            <a:off x="632322" y="4080385"/>
            <a:ext cx="3067664" cy="1179871"/>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haroni" panose="02010803020104030203" pitchFamily="2" charset="-79"/>
                <a:cs typeface="Aharoni" panose="02010803020104030203" pitchFamily="2" charset="-79"/>
              </a:rPr>
              <a:t>INTRODUCTION</a:t>
            </a:r>
            <a:endParaRPr lang="en-IN" dirty="0">
              <a:latin typeface="Aharoni" panose="02010803020104030203" pitchFamily="2" charset="-79"/>
              <a:cs typeface="Aharoni" panose="02010803020104030203" pitchFamily="2" charset="-79"/>
            </a:endParaRPr>
          </a:p>
        </p:txBody>
      </p:sp>
      <p:sp>
        <p:nvSpPr>
          <p:cNvPr id="4" name="Rectangle: Rounded Corners 3">
            <a:extLst>
              <a:ext uri="{FF2B5EF4-FFF2-40B4-BE49-F238E27FC236}">
                <a16:creationId xmlns:a16="http://schemas.microsoft.com/office/drawing/2014/main" id="{D6A2E3C5-FFBB-5F63-0F63-969C3E8D8034}"/>
              </a:ext>
            </a:extLst>
          </p:cNvPr>
          <p:cNvSpPr/>
          <p:nvPr/>
        </p:nvSpPr>
        <p:spPr>
          <a:xfrm>
            <a:off x="4527755" y="4080386"/>
            <a:ext cx="3136490" cy="1179871"/>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haroni" panose="02010803020104030203" pitchFamily="2" charset="-79"/>
                <a:cs typeface="Aharoni" panose="02010803020104030203" pitchFamily="2" charset="-79"/>
              </a:rPr>
              <a:t>PROBLEM DESCRIPTION</a:t>
            </a:r>
            <a:endParaRPr lang="en-IN" dirty="0">
              <a:latin typeface="Aharoni" panose="02010803020104030203" pitchFamily="2" charset="-79"/>
              <a:cs typeface="Aharoni" panose="02010803020104030203" pitchFamily="2" charset="-79"/>
            </a:endParaRPr>
          </a:p>
        </p:txBody>
      </p:sp>
      <p:sp>
        <p:nvSpPr>
          <p:cNvPr id="5" name="Rectangle: Rounded Corners 4">
            <a:extLst>
              <a:ext uri="{FF2B5EF4-FFF2-40B4-BE49-F238E27FC236}">
                <a16:creationId xmlns:a16="http://schemas.microsoft.com/office/drawing/2014/main" id="{9A620A79-4289-21B0-2851-BEE197C0C68F}"/>
              </a:ext>
            </a:extLst>
          </p:cNvPr>
          <p:cNvSpPr/>
          <p:nvPr/>
        </p:nvSpPr>
        <p:spPr>
          <a:xfrm>
            <a:off x="8486354" y="4080385"/>
            <a:ext cx="3136490" cy="1179871"/>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haroni" panose="02010803020104030203" pitchFamily="2" charset="-79"/>
                <a:cs typeface="Aharoni" panose="02010803020104030203" pitchFamily="2" charset="-79"/>
              </a:rPr>
              <a:t>MAIN RESULTS</a:t>
            </a:r>
            <a:endParaRPr lang="en-IN" dirty="0">
              <a:latin typeface="Aharoni" panose="02010803020104030203" pitchFamily="2" charset="-79"/>
              <a:cs typeface="Aharoni" panose="02010803020104030203" pitchFamily="2" charset="-79"/>
            </a:endParaRPr>
          </a:p>
        </p:txBody>
      </p:sp>
      <p:sp>
        <p:nvSpPr>
          <p:cNvPr id="18" name="Arrow: Down 17">
            <a:extLst>
              <a:ext uri="{FF2B5EF4-FFF2-40B4-BE49-F238E27FC236}">
                <a16:creationId xmlns:a16="http://schemas.microsoft.com/office/drawing/2014/main" id="{B68305B1-7515-8D82-2244-007B3B01E7DE}"/>
              </a:ext>
            </a:extLst>
          </p:cNvPr>
          <p:cNvSpPr/>
          <p:nvPr/>
        </p:nvSpPr>
        <p:spPr>
          <a:xfrm>
            <a:off x="5791200" y="1858297"/>
            <a:ext cx="648929" cy="1769806"/>
          </a:xfrm>
          <a:prstGeom prst="downArrow">
            <a:avLst/>
          </a:prstGeom>
          <a:solidFill>
            <a:schemeClr val="bg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Arrow: Down 18">
            <a:extLst>
              <a:ext uri="{FF2B5EF4-FFF2-40B4-BE49-F238E27FC236}">
                <a16:creationId xmlns:a16="http://schemas.microsoft.com/office/drawing/2014/main" id="{3D293E79-7F1E-BC55-9B11-82957F6368B7}"/>
              </a:ext>
            </a:extLst>
          </p:cNvPr>
          <p:cNvSpPr/>
          <p:nvPr/>
        </p:nvSpPr>
        <p:spPr>
          <a:xfrm rot="2477789">
            <a:off x="4203290" y="1858297"/>
            <a:ext cx="648929" cy="1769806"/>
          </a:xfrm>
          <a:prstGeom prst="downArrow">
            <a:avLst/>
          </a:prstGeom>
          <a:solidFill>
            <a:schemeClr val="bg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0" name="Arrow: Down 19">
            <a:extLst>
              <a:ext uri="{FF2B5EF4-FFF2-40B4-BE49-F238E27FC236}">
                <a16:creationId xmlns:a16="http://schemas.microsoft.com/office/drawing/2014/main" id="{499DEABA-E6B6-9038-B6D8-2998B69F4572}"/>
              </a:ext>
            </a:extLst>
          </p:cNvPr>
          <p:cNvSpPr/>
          <p:nvPr/>
        </p:nvSpPr>
        <p:spPr>
          <a:xfrm rot="19439024">
            <a:off x="7379110" y="1863213"/>
            <a:ext cx="648929" cy="1769806"/>
          </a:xfrm>
          <a:prstGeom prst="downArrow">
            <a:avLst/>
          </a:prstGeom>
          <a:solidFill>
            <a:schemeClr val="bg2">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2708385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wipe(down)">
                                      <p:cBhvr>
                                        <p:cTn id="7" dur="1000"/>
                                        <p:tgtEl>
                                          <p:spTgt spid="2">
                                            <p:txEl>
                                              <p:pRg st="0" end="0"/>
                                            </p:txEl>
                                          </p:spTgt>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1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wipe(left)">
                                      <p:cBhvr>
                                        <p:cTn id="16" dur="75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fade">
                                      <p:cBhvr>
                                        <p:cTn id="21" dur="1000"/>
                                        <p:tgtEl>
                                          <p:spTgt spid="3">
                                            <p:txEl>
                                              <p:pRg st="0" end="0"/>
                                            </p:txEl>
                                          </p:spTgt>
                                        </p:tgtEl>
                                      </p:cBhvr>
                                    </p:animEffect>
                                    <p:anim calcmode="lin" valueType="num">
                                      <p:cBhvr>
                                        <p:cTn id="2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21" presetClass="entr" presetSubtype="1"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heel(1)">
                                      <p:cBhvr>
                                        <p:cTn id="27" dur="10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down)">
                                      <p:cBhvr>
                                        <p:cTn id="32" dur="750"/>
                                        <p:tgtEl>
                                          <p:spTgt spid="18"/>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4">
                                            <p:txEl>
                                              <p:pRg st="0" end="0"/>
                                            </p:txEl>
                                          </p:spTgt>
                                        </p:tgtEl>
                                        <p:attrNameLst>
                                          <p:attrName>style.visibility</p:attrName>
                                        </p:attrNameLst>
                                      </p:cBhvr>
                                      <p:to>
                                        <p:strVal val="visible"/>
                                      </p:to>
                                    </p:set>
                                    <p:animEffect transition="in" filter="fade">
                                      <p:cBhvr>
                                        <p:cTn id="37" dur="1000"/>
                                        <p:tgtEl>
                                          <p:spTgt spid="4">
                                            <p:txEl>
                                              <p:pRg st="0" end="0"/>
                                            </p:txEl>
                                          </p:spTgt>
                                        </p:tgtEl>
                                      </p:cBhvr>
                                    </p:animEffect>
                                    <p:anim calcmode="lin" valueType="num">
                                      <p:cBhvr>
                                        <p:cTn id="3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00"/>
                            </p:stCondLst>
                            <p:childTnLst>
                              <p:par>
                                <p:cTn id="41" presetID="21" presetClass="entr" presetSubtype="1" fill="hold" grpId="0" nodeType="after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wheel(1)">
                                      <p:cBhvr>
                                        <p:cTn id="43" dur="1000"/>
                                        <p:tgtEl>
                                          <p:spTgt spid="4"/>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2"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wipe(right)">
                                      <p:cBhvr>
                                        <p:cTn id="48" dur="750"/>
                                        <p:tgtEl>
                                          <p:spTgt spid="20"/>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5">
                                            <p:txEl>
                                              <p:pRg st="0" end="0"/>
                                            </p:txEl>
                                          </p:spTgt>
                                        </p:tgtEl>
                                        <p:attrNameLst>
                                          <p:attrName>style.visibility</p:attrName>
                                        </p:attrNameLst>
                                      </p:cBhvr>
                                      <p:to>
                                        <p:strVal val="visible"/>
                                      </p:to>
                                    </p:set>
                                    <p:animEffect transition="in" filter="fade">
                                      <p:cBhvr>
                                        <p:cTn id="53" dur="1000"/>
                                        <p:tgtEl>
                                          <p:spTgt spid="5">
                                            <p:txEl>
                                              <p:pRg st="0" end="0"/>
                                            </p:txEl>
                                          </p:spTgt>
                                        </p:tgtEl>
                                      </p:cBhvr>
                                    </p:animEffect>
                                    <p:anim calcmode="lin" valueType="num">
                                      <p:cBhvr>
                                        <p:cTn id="54"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55"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par>
                          <p:cTn id="56" fill="hold">
                            <p:stCondLst>
                              <p:cond delay="1000"/>
                            </p:stCondLst>
                            <p:childTnLst>
                              <p:par>
                                <p:cTn id="57" presetID="21" presetClass="entr" presetSubtype="1" fill="hold" grpId="0" nodeType="after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wheel(1)">
                                      <p:cBhvr>
                                        <p:cTn id="5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8" grpId="0" animBg="1"/>
      <p:bldP spid="19" grpId="0" animBg="1"/>
      <p:bldP spid="2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B0598F74-57EE-1422-A3A1-F184355E8D39}"/>
              </a:ext>
            </a:extLst>
          </p:cNvPr>
          <p:cNvSpPr/>
          <p:nvPr/>
        </p:nvSpPr>
        <p:spPr>
          <a:xfrm>
            <a:off x="457200" y="393290"/>
            <a:ext cx="11277600" cy="1818968"/>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latin typeface="Aharoni" panose="02010803020104030203" pitchFamily="2" charset="-79"/>
                <a:cs typeface="Aharoni" panose="02010803020104030203" pitchFamily="2" charset="-79"/>
              </a:rPr>
              <a:t>WHAT IS FORWARD ERROR CORRECTION</a:t>
            </a:r>
            <a:r>
              <a:rPr lang="en-US" sz="6600" dirty="0">
                <a:latin typeface="Aharoni" panose="02010803020104030203" pitchFamily="2" charset="-79"/>
                <a:cs typeface="Aharoni" panose="02010803020104030203" pitchFamily="2" charset="-79"/>
              </a:rPr>
              <a:t>?</a:t>
            </a:r>
            <a:endParaRPr lang="en-IN" sz="6600" dirty="0">
              <a:latin typeface="Aharoni" panose="02010803020104030203" pitchFamily="2" charset="-79"/>
              <a:cs typeface="Aharoni" panose="02010803020104030203" pitchFamily="2" charset="-79"/>
            </a:endParaRPr>
          </a:p>
        </p:txBody>
      </p:sp>
      <p:sp>
        <p:nvSpPr>
          <p:cNvPr id="3" name="TextBox 2">
            <a:extLst>
              <a:ext uri="{FF2B5EF4-FFF2-40B4-BE49-F238E27FC236}">
                <a16:creationId xmlns:a16="http://schemas.microsoft.com/office/drawing/2014/main" id="{ABFD2511-F909-1375-0911-AB013191C33E}"/>
              </a:ext>
            </a:extLst>
          </p:cNvPr>
          <p:cNvSpPr txBox="1"/>
          <p:nvPr/>
        </p:nvSpPr>
        <p:spPr>
          <a:xfrm>
            <a:off x="457200" y="2521059"/>
            <a:ext cx="10505440" cy="1815882"/>
          </a:xfrm>
          <a:prstGeom prst="rect">
            <a:avLst/>
          </a:prstGeom>
          <a:noFill/>
        </p:spPr>
        <p:txBody>
          <a:bodyPr wrap="square" rtlCol="0">
            <a:spAutoFit/>
          </a:bodyPr>
          <a:lstStyle/>
          <a:p>
            <a:pPr marL="285750" indent="-285750">
              <a:buFont typeface="Wingdings" panose="05000000000000000000" pitchFamily="2" charset="2"/>
              <a:buChar char="è"/>
            </a:pPr>
            <a:r>
              <a:rPr lang="en-US" sz="2800" dirty="0">
                <a:latin typeface="Aharoni" panose="02010803020104030203" pitchFamily="2" charset="-79"/>
                <a:cs typeface="Aharoni" panose="02010803020104030203" pitchFamily="2" charset="-79"/>
              </a:rPr>
              <a:t>FEC stands for Forward Error Correction. FEC is a system of error control for data transmission, wherein the sender adds </a:t>
            </a:r>
            <a:r>
              <a:rPr lang="en-US" sz="2800" u="sng" dirty="0">
                <a:solidFill>
                  <a:schemeClr val="bg2">
                    <a:lumMod val="50000"/>
                    <a:lumOff val="50000"/>
                  </a:schemeClr>
                </a:solidFill>
                <a:latin typeface="Aharoni" panose="02010803020104030203" pitchFamily="2" charset="-79"/>
                <a:cs typeface="Aharoni" panose="02010803020104030203" pitchFamily="2" charset="-79"/>
              </a:rPr>
              <a:t>redundant </a:t>
            </a:r>
            <a:r>
              <a:rPr lang="en-US" sz="2800" dirty="0">
                <a:latin typeface="Aharoni" panose="02010803020104030203" pitchFamily="2" charset="-79"/>
                <a:cs typeface="Aharoni" panose="02010803020104030203" pitchFamily="2" charset="-79"/>
              </a:rPr>
              <a:t>data to its messages.</a:t>
            </a:r>
          </a:p>
          <a:p>
            <a:endParaRPr lang="en-IN" sz="2800" dirty="0">
              <a:latin typeface="Aharoni" panose="02010803020104030203" pitchFamily="2" charset="-79"/>
              <a:cs typeface="Aharoni" panose="02010803020104030203" pitchFamily="2" charset="-79"/>
            </a:endParaRPr>
          </a:p>
        </p:txBody>
      </p:sp>
      <p:cxnSp>
        <p:nvCxnSpPr>
          <p:cNvPr id="13" name="Connector: Curved 12">
            <a:extLst>
              <a:ext uri="{FF2B5EF4-FFF2-40B4-BE49-F238E27FC236}">
                <a16:creationId xmlns:a16="http://schemas.microsoft.com/office/drawing/2014/main" id="{62DB91A4-1BF5-C73A-32B8-6068984C3A8A}"/>
              </a:ext>
            </a:extLst>
          </p:cNvPr>
          <p:cNvCxnSpPr>
            <a:cxnSpLocks/>
          </p:cNvCxnSpPr>
          <p:nvPr/>
        </p:nvCxnSpPr>
        <p:spPr>
          <a:xfrm>
            <a:off x="2743200" y="4043680"/>
            <a:ext cx="3037840" cy="1296185"/>
          </a:xfrm>
          <a:prstGeom prst="curvedConnector3">
            <a:avLst>
              <a:gd name="adj1" fmla="val 50000"/>
            </a:avLst>
          </a:prstGeom>
          <a:ln w="76200" cap="flat" cmpd="sng" algn="ctr">
            <a:solidFill>
              <a:schemeClr val="bg2">
                <a:lumMod val="50000"/>
                <a:lumOff val="50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 name="Thought Bubble: Cloud 5">
            <a:extLst>
              <a:ext uri="{FF2B5EF4-FFF2-40B4-BE49-F238E27FC236}">
                <a16:creationId xmlns:a16="http://schemas.microsoft.com/office/drawing/2014/main" id="{EC55FF7B-C047-9A98-0106-B4B2F08DFE63}"/>
              </a:ext>
            </a:extLst>
          </p:cNvPr>
          <p:cNvSpPr/>
          <p:nvPr/>
        </p:nvSpPr>
        <p:spPr>
          <a:xfrm>
            <a:off x="6096000" y="3503070"/>
            <a:ext cx="5963920" cy="2839720"/>
          </a:xfrm>
          <a:prstGeom prst="cloudCallout">
            <a:avLst/>
          </a:prstGeom>
          <a:solidFill>
            <a:schemeClr val="bg2">
              <a:lumMod val="50000"/>
              <a:lumOff val="50000"/>
            </a:schemeClr>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Aharoni" panose="02010803020104030203" pitchFamily="2" charset="-79"/>
                <a:cs typeface="Aharoni" panose="02010803020104030203" pitchFamily="2" charset="-79"/>
              </a:rPr>
              <a:t>Redundancy refers to the additional bits or symbols that are included in the transmitted message to ensure error detection and correction at the receiving end</a:t>
            </a:r>
            <a:endParaRPr lang="en-IN" sz="2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053802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1" presetClass="entr" presetSubtype="1"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heel(1)">
                                      <p:cBhvr>
                                        <p:cTn id="13" dur="2000"/>
                                        <p:tgtEl>
                                          <p:spTgt spid="2"/>
                                        </p:tgtEl>
                                      </p:cBhvr>
                                    </p:animEffect>
                                  </p:childTnLst>
                                </p:cTn>
                              </p:par>
                            </p:childTnLst>
                          </p:cTn>
                        </p:par>
                        <p:par>
                          <p:cTn id="14" fill="hold">
                            <p:stCondLst>
                              <p:cond delay="3000"/>
                            </p:stCondLst>
                            <p:childTnLst>
                              <p:par>
                                <p:cTn id="15" presetID="2" presetClass="entr" presetSubtype="8" fill="hold" nodeType="after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additive="base">
                                        <p:cTn id="1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19" fill="hold">
                            <p:stCondLst>
                              <p:cond delay="3500"/>
                            </p:stCondLst>
                            <p:childTnLst>
                              <p:par>
                                <p:cTn id="20" presetID="22" presetClass="entr" presetSubtype="8" fill="hold"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2000"/>
                                        <p:tgtEl>
                                          <p:spTgt spid="13"/>
                                        </p:tgtEl>
                                      </p:cBhvr>
                                    </p:animEffect>
                                  </p:childTnLst>
                                </p:cTn>
                              </p:par>
                            </p:childTnLst>
                          </p:cTn>
                        </p:par>
                        <p:par>
                          <p:cTn id="23" fill="hold">
                            <p:stCondLst>
                              <p:cond delay="5500"/>
                            </p:stCondLst>
                            <p:childTnLst>
                              <p:par>
                                <p:cTn id="24" presetID="42" presetClass="entr" presetSubtype="0"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000"/>
                                        <p:tgtEl>
                                          <p:spTgt spid="6"/>
                                        </p:tgtEl>
                                      </p:cBhvr>
                                    </p:animEffect>
                                    <p:anim calcmode="lin" valueType="num">
                                      <p:cBhvr>
                                        <p:cTn id="27" dur="1000" fill="hold"/>
                                        <p:tgtEl>
                                          <p:spTgt spid="6"/>
                                        </p:tgtEl>
                                        <p:attrNameLst>
                                          <p:attrName>ppt_x</p:attrName>
                                        </p:attrNameLst>
                                      </p:cBhvr>
                                      <p:tavLst>
                                        <p:tav tm="0">
                                          <p:val>
                                            <p:strVal val="#ppt_x"/>
                                          </p:val>
                                        </p:tav>
                                        <p:tav tm="100000">
                                          <p:val>
                                            <p:strVal val="#ppt_x"/>
                                          </p:val>
                                        </p:tav>
                                      </p:tavLst>
                                    </p:anim>
                                    <p:anim calcmode="lin" valueType="num">
                                      <p:cBhvr>
                                        <p:cTn id="28" dur="1000" fill="hold"/>
                                        <p:tgtEl>
                                          <p:spTgt spid="6"/>
                                        </p:tgtEl>
                                        <p:attrNameLst>
                                          <p:attrName>ppt_y</p:attrName>
                                        </p:attrNameLst>
                                      </p:cBhvr>
                                      <p:tavLst>
                                        <p:tav tm="0">
                                          <p:val>
                                            <p:strVal val="#ppt_y+.1"/>
                                          </p:val>
                                        </p:tav>
                                        <p:tav tm="100000">
                                          <p:val>
                                            <p:strVal val="#ppt_y"/>
                                          </p:val>
                                        </p:tav>
                                      </p:tavLst>
                                    </p:anim>
                                  </p:childTnLst>
                                </p:cTn>
                              </p:par>
                            </p:childTnLst>
                          </p:cTn>
                        </p:par>
                        <p:par>
                          <p:cTn id="29" fill="hold">
                            <p:stCondLst>
                              <p:cond delay="6500"/>
                            </p:stCondLst>
                            <p:childTnLst>
                              <p:par>
                                <p:cTn id="30" presetID="10" presetClass="entr" presetSubtype="0" fill="hold" nodeType="afterEffect">
                                  <p:stCondLst>
                                    <p:cond delay="0"/>
                                  </p:stCondLst>
                                  <p:childTnLst>
                                    <p:set>
                                      <p:cBhvr>
                                        <p:cTn id="31" dur="1" fill="hold">
                                          <p:stCondLst>
                                            <p:cond delay="0"/>
                                          </p:stCondLst>
                                        </p:cTn>
                                        <p:tgtEl>
                                          <p:spTgt spid="6">
                                            <p:txEl>
                                              <p:pRg st="0" end="0"/>
                                            </p:txEl>
                                          </p:spTgt>
                                        </p:tgtEl>
                                        <p:attrNameLst>
                                          <p:attrName>style.visibility</p:attrName>
                                        </p:attrNameLst>
                                      </p:cBhvr>
                                      <p:to>
                                        <p:strVal val="visible"/>
                                      </p:to>
                                    </p:set>
                                    <p:animEffect transition="in" filter="fade">
                                      <p:cBhvr>
                                        <p:cTn id="32" dur="20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Untitled video - Made with Clipchamp">
            <a:hlinkClick r:id="" action="ppaction://media"/>
            <a:extLst>
              <a:ext uri="{FF2B5EF4-FFF2-40B4-BE49-F238E27FC236}">
                <a16:creationId xmlns:a16="http://schemas.microsoft.com/office/drawing/2014/main" id="{38A5B9ED-DF0C-30DF-988A-16C21623033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5065" y="-173621"/>
            <a:ext cx="12192000" cy="6858000"/>
          </a:xfrm>
          <a:prstGeom prst="rect">
            <a:avLst/>
          </a:prstGeom>
        </p:spPr>
      </p:pic>
    </p:spTree>
    <p:extLst>
      <p:ext uri="{BB962C8B-B14F-4D97-AF65-F5344CB8AC3E}">
        <p14:creationId xmlns:p14="http://schemas.microsoft.com/office/powerpoint/2010/main" val="3648188024"/>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B2710B44-6E7F-75AC-C012-0261F9AE929A}"/>
              </a:ext>
            </a:extLst>
          </p:cNvPr>
          <p:cNvSpPr/>
          <p:nvPr/>
        </p:nvSpPr>
        <p:spPr>
          <a:xfrm>
            <a:off x="1637071" y="1225846"/>
            <a:ext cx="8917858" cy="1494503"/>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400" dirty="0">
                <a:latin typeface="Aharoni" panose="02010803020104030203" pitchFamily="2" charset="-79"/>
                <a:cs typeface="Aharoni" panose="02010803020104030203" pitchFamily="2" charset="-79"/>
              </a:rPr>
              <a:t>FEC CODING TECHNIQUES</a:t>
            </a:r>
          </a:p>
        </p:txBody>
      </p:sp>
      <p:cxnSp>
        <p:nvCxnSpPr>
          <p:cNvPr id="8" name="Connector: Elbow 7">
            <a:extLst>
              <a:ext uri="{FF2B5EF4-FFF2-40B4-BE49-F238E27FC236}">
                <a16:creationId xmlns:a16="http://schemas.microsoft.com/office/drawing/2014/main" id="{FC5D475F-FD0E-2B86-DC59-61B0BB34255F}"/>
              </a:ext>
            </a:extLst>
          </p:cNvPr>
          <p:cNvCxnSpPr/>
          <p:nvPr/>
        </p:nvCxnSpPr>
        <p:spPr>
          <a:xfrm>
            <a:off x="1986115" y="2721197"/>
            <a:ext cx="1661652" cy="1081548"/>
          </a:xfrm>
          <a:prstGeom prst="bentConnector3">
            <a:avLst>
              <a:gd name="adj1" fmla="val 888"/>
            </a:avLst>
          </a:prstGeom>
          <a:ln>
            <a:solidFill>
              <a:schemeClr val="bg2">
                <a:lumMod val="50000"/>
                <a:lumOff val="50000"/>
              </a:schemeClr>
            </a:solidFill>
            <a:tailEnd type="triangle"/>
          </a:ln>
        </p:spPr>
        <p:style>
          <a:lnRef idx="3">
            <a:schemeClr val="accent4"/>
          </a:lnRef>
          <a:fillRef idx="0">
            <a:schemeClr val="accent4"/>
          </a:fillRef>
          <a:effectRef idx="2">
            <a:schemeClr val="accent4"/>
          </a:effectRef>
          <a:fontRef idx="minor">
            <a:schemeClr val="tx1"/>
          </a:fontRef>
        </p:style>
      </p:cxnSp>
      <p:cxnSp>
        <p:nvCxnSpPr>
          <p:cNvPr id="15" name="Connector: Elbow 14">
            <a:extLst>
              <a:ext uri="{FF2B5EF4-FFF2-40B4-BE49-F238E27FC236}">
                <a16:creationId xmlns:a16="http://schemas.microsoft.com/office/drawing/2014/main" id="{C27EEADD-CBBD-F0AD-D681-2046A813F8D9}"/>
              </a:ext>
            </a:extLst>
          </p:cNvPr>
          <p:cNvCxnSpPr/>
          <p:nvPr/>
        </p:nvCxnSpPr>
        <p:spPr>
          <a:xfrm>
            <a:off x="1986116" y="3804328"/>
            <a:ext cx="1661652" cy="1081548"/>
          </a:xfrm>
          <a:prstGeom prst="bentConnector3">
            <a:avLst>
              <a:gd name="adj1" fmla="val 888"/>
            </a:avLst>
          </a:prstGeom>
          <a:ln>
            <a:tailEnd type="triangle"/>
          </a:ln>
        </p:spPr>
        <p:style>
          <a:lnRef idx="3">
            <a:schemeClr val="accent4"/>
          </a:lnRef>
          <a:fillRef idx="0">
            <a:schemeClr val="accent4"/>
          </a:fillRef>
          <a:effectRef idx="2">
            <a:schemeClr val="accent4"/>
          </a:effectRef>
          <a:fontRef idx="minor">
            <a:schemeClr val="tx1"/>
          </a:fontRef>
        </p:style>
      </p:cxnSp>
      <p:sp>
        <p:nvSpPr>
          <p:cNvPr id="18" name="TextBox 17">
            <a:extLst>
              <a:ext uri="{FF2B5EF4-FFF2-40B4-BE49-F238E27FC236}">
                <a16:creationId xmlns:a16="http://schemas.microsoft.com/office/drawing/2014/main" id="{B9047FB7-E61E-1A98-9B1A-38FDD271142F}"/>
              </a:ext>
            </a:extLst>
          </p:cNvPr>
          <p:cNvSpPr txBox="1"/>
          <p:nvPr/>
        </p:nvSpPr>
        <p:spPr>
          <a:xfrm>
            <a:off x="3647766" y="3542718"/>
            <a:ext cx="4532671" cy="523220"/>
          </a:xfrm>
          <a:prstGeom prst="rect">
            <a:avLst/>
          </a:prstGeom>
          <a:noFill/>
        </p:spPr>
        <p:txBody>
          <a:bodyPr wrap="square" rtlCol="0">
            <a:spAutoFit/>
          </a:bodyPr>
          <a:lstStyle/>
          <a:p>
            <a:r>
              <a:rPr lang="en-US" sz="2800" dirty="0">
                <a:latin typeface="Aharoni" panose="02010803020104030203" pitchFamily="2" charset="-79"/>
                <a:cs typeface="Aharoni" panose="02010803020104030203" pitchFamily="2" charset="-79"/>
              </a:rPr>
              <a:t>REED SOLOMON CODES</a:t>
            </a:r>
            <a:endParaRPr lang="en-IN" sz="2800" dirty="0">
              <a:latin typeface="Aharoni" panose="02010803020104030203" pitchFamily="2" charset="-79"/>
              <a:cs typeface="Aharoni" panose="02010803020104030203" pitchFamily="2" charset="-79"/>
            </a:endParaRPr>
          </a:p>
        </p:txBody>
      </p:sp>
      <p:sp>
        <p:nvSpPr>
          <p:cNvPr id="19" name="TextBox 18">
            <a:extLst>
              <a:ext uri="{FF2B5EF4-FFF2-40B4-BE49-F238E27FC236}">
                <a16:creationId xmlns:a16="http://schemas.microsoft.com/office/drawing/2014/main" id="{6BF07AB7-07F2-6A3F-6D9F-B3896434CC61}"/>
              </a:ext>
            </a:extLst>
          </p:cNvPr>
          <p:cNvSpPr txBox="1"/>
          <p:nvPr/>
        </p:nvSpPr>
        <p:spPr>
          <a:xfrm>
            <a:off x="3647766" y="4609817"/>
            <a:ext cx="6056672" cy="523220"/>
          </a:xfrm>
          <a:prstGeom prst="rect">
            <a:avLst/>
          </a:prstGeom>
          <a:noFill/>
        </p:spPr>
        <p:txBody>
          <a:bodyPr wrap="square" rtlCol="0">
            <a:spAutoFit/>
          </a:bodyPr>
          <a:lstStyle/>
          <a:p>
            <a:r>
              <a:rPr lang="en-US" sz="2800" dirty="0">
                <a:latin typeface="Aharoni" panose="02010803020104030203" pitchFamily="2" charset="-79"/>
                <a:cs typeface="Aharoni" panose="02010803020104030203" pitchFamily="2" charset="-79"/>
              </a:rPr>
              <a:t>Low Density Parity Check Codes</a:t>
            </a:r>
            <a:endParaRPr lang="en-IN" sz="28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83535765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21"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20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heel(1)">
                                      <p:cBhvr>
                                        <p:cTn id="16" dur="2000"/>
                                        <p:tgtEl>
                                          <p:spTgt spid="8"/>
                                        </p:tgtEl>
                                      </p:cBhvr>
                                    </p:animEffect>
                                  </p:childTnLst>
                                </p:cTn>
                              </p:par>
                            </p:childTnLst>
                          </p:cTn>
                        </p:par>
                        <p:par>
                          <p:cTn id="17" fill="hold">
                            <p:stCondLst>
                              <p:cond delay="2000"/>
                            </p:stCondLst>
                            <p:childTnLst>
                              <p:par>
                                <p:cTn id="18" presetID="10" presetClass="entr" presetSubtype="0" fill="hold" nodeType="afterEffect">
                                  <p:stCondLst>
                                    <p:cond delay="0"/>
                                  </p:stCondLst>
                                  <p:childTnLst>
                                    <p:set>
                                      <p:cBhvr>
                                        <p:cTn id="19" dur="1" fill="hold">
                                          <p:stCondLst>
                                            <p:cond delay="0"/>
                                          </p:stCondLst>
                                        </p:cTn>
                                        <p:tgtEl>
                                          <p:spTgt spid="18">
                                            <p:txEl>
                                              <p:pRg st="0" end="0"/>
                                            </p:txEl>
                                          </p:spTgt>
                                        </p:tgtEl>
                                        <p:attrNameLst>
                                          <p:attrName>style.visibility</p:attrName>
                                        </p:attrNameLst>
                                      </p:cBhvr>
                                      <p:to>
                                        <p:strVal val="visible"/>
                                      </p:to>
                                    </p:set>
                                    <p:animEffect transition="in" filter="fade">
                                      <p:cBhvr>
                                        <p:cTn id="20" dur="500"/>
                                        <p:tgtEl>
                                          <p:spTgt spid="18">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wheel(1)">
                                      <p:cBhvr>
                                        <p:cTn id="25" dur="2000"/>
                                        <p:tgtEl>
                                          <p:spTgt spid="15"/>
                                        </p:tgtEl>
                                      </p:cBhvr>
                                    </p:animEffect>
                                  </p:childTnLst>
                                </p:cTn>
                              </p:par>
                            </p:childTnLst>
                          </p:cTn>
                        </p:par>
                        <p:par>
                          <p:cTn id="26" fill="hold">
                            <p:stCondLst>
                              <p:cond delay="2000"/>
                            </p:stCondLst>
                            <p:childTnLst>
                              <p:par>
                                <p:cTn id="27" presetID="10" presetClass="entr" presetSubtype="0" fill="hold" nodeType="afterEffect">
                                  <p:stCondLst>
                                    <p:cond delay="0"/>
                                  </p:stCondLst>
                                  <p:childTnLst>
                                    <p:set>
                                      <p:cBhvr>
                                        <p:cTn id="28" dur="1" fill="hold">
                                          <p:stCondLst>
                                            <p:cond delay="0"/>
                                          </p:stCondLst>
                                        </p:cTn>
                                        <p:tgtEl>
                                          <p:spTgt spid="19">
                                            <p:txEl>
                                              <p:pRg st="0" end="0"/>
                                            </p:txEl>
                                          </p:spTgt>
                                        </p:tgtEl>
                                        <p:attrNameLst>
                                          <p:attrName>style.visibility</p:attrName>
                                        </p:attrNameLst>
                                      </p:cBhvr>
                                      <p:to>
                                        <p:strVal val="visible"/>
                                      </p:to>
                                    </p:set>
                                    <p:animEffect transition="in" filter="fade">
                                      <p:cBhvr>
                                        <p:cTn id="29" dur="500"/>
                                        <p:tgtEl>
                                          <p:spTgt spid="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8000"/>
            <a:lum/>
          </a:blip>
          <a:srcRect/>
          <a:stretch>
            <a:fillRect t="-39000" b="-39000"/>
          </a:stretch>
        </a:blip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D4FA45A4-1D7B-8868-B2F7-01BB1AEA97FF}"/>
              </a:ext>
            </a:extLst>
          </p:cNvPr>
          <p:cNvSpPr/>
          <p:nvPr/>
        </p:nvSpPr>
        <p:spPr>
          <a:xfrm>
            <a:off x="2728950" y="748131"/>
            <a:ext cx="7570838" cy="1022555"/>
          </a:xfrm>
          <a:prstGeom prst="roundRect">
            <a:avLst/>
          </a:prstGeom>
          <a:solidFill>
            <a:schemeClr val="bg2">
              <a:lumMod val="25000"/>
              <a:lumOff val="75000"/>
            </a:schemeClr>
          </a:solidFill>
          <a:ln>
            <a:solidFill>
              <a:schemeClr val="bg2">
                <a:lumMod val="25000"/>
                <a:lumOff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latin typeface="Aharoni" panose="02010803020104030203" pitchFamily="2" charset="-79"/>
                <a:cs typeface="Aharoni" panose="02010803020104030203" pitchFamily="2" charset="-79"/>
              </a:rPr>
              <a:t>REED SOLOMON CODES</a:t>
            </a:r>
            <a:endParaRPr lang="en-IN" sz="4400" dirty="0">
              <a:solidFill>
                <a:schemeClr val="bg1"/>
              </a:solidFill>
              <a:latin typeface="Aharoni" panose="02010803020104030203" pitchFamily="2" charset="-79"/>
              <a:cs typeface="Aharoni" panose="02010803020104030203" pitchFamily="2" charset="-79"/>
            </a:endParaRPr>
          </a:p>
        </p:txBody>
      </p:sp>
      <p:sp>
        <p:nvSpPr>
          <p:cNvPr id="6" name="Rectangle: Rounded Corners 5">
            <a:extLst>
              <a:ext uri="{FF2B5EF4-FFF2-40B4-BE49-F238E27FC236}">
                <a16:creationId xmlns:a16="http://schemas.microsoft.com/office/drawing/2014/main" id="{53338ED5-02E4-C799-6B96-3B92A358E632}"/>
              </a:ext>
            </a:extLst>
          </p:cNvPr>
          <p:cNvSpPr/>
          <p:nvPr/>
        </p:nvSpPr>
        <p:spPr>
          <a:xfrm>
            <a:off x="1750547" y="3902131"/>
            <a:ext cx="9352340" cy="2370367"/>
          </a:xfrm>
          <a:prstGeom prst="roundRect">
            <a:avLst/>
          </a:prstGeom>
          <a:solidFill>
            <a:schemeClr val="bg2">
              <a:lumMod val="25000"/>
              <a:lumOff val="75000"/>
            </a:schemeClr>
          </a:solidFill>
          <a:ln>
            <a:solidFill>
              <a:schemeClr val="bg2">
                <a:lumMod val="25000"/>
                <a:lumOff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IN" sz="2400" dirty="0">
                <a:solidFill>
                  <a:schemeClr val="bg1"/>
                </a:solidFill>
                <a:latin typeface="Aharoni" panose="02010803020104030203" pitchFamily="2" charset="-79"/>
                <a:cs typeface="Aharoni" panose="02010803020104030203" pitchFamily="2" charset="-79"/>
              </a:rPr>
              <a:t>Reed-Solomon codes are a type of error-correcting codes that are particularly effective in correcting burst errors, which are clusters of errors that occur in a row in the data sequence. </a:t>
            </a:r>
          </a:p>
        </p:txBody>
      </p:sp>
      <p:sp>
        <p:nvSpPr>
          <p:cNvPr id="10" name="Arrow: Down 9">
            <a:extLst>
              <a:ext uri="{FF2B5EF4-FFF2-40B4-BE49-F238E27FC236}">
                <a16:creationId xmlns:a16="http://schemas.microsoft.com/office/drawing/2014/main" id="{499FD238-D8F5-EA7F-4904-F42EE5872E28}"/>
              </a:ext>
            </a:extLst>
          </p:cNvPr>
          <p:cNvSpPr/>
          <p:nvPr/>
        </p:nvSpPr>
        <p:spPr>
          <a:xfrm>
            <a:off x="6079476" y="2814080"/>
            <a:ext cx="694481" cy="844952"/>
          </a:xfrm>
          <a:prstGeom prst="downArrow">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25569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68000"/>
            <a:lum/>
          </a:blip>
          <a:srcRect/>
          <a:stretch>
            <a:fillRect t="-39000" b="-39000"/>
          </a:stretch>
        </a:blipFill>
        <a:effectLst/>
      </p:bgPr>
    </p:bg>
    <p:spTree>
      <p:nvGrpSpPr>
        <p:cNvPr id="1" name=""/>
        <p:cNvGrpSpPr/>
        <p:nvPr/>
      </p:nvGrpSpPr>
      <p:grpSpPr>
        <a:xfrm>
          <a:off x="0" y="0"/>
          <a:ext cx="0" cy="0"/>
          <a:chOff x="0" y="0"/>
          <a:chExt cx="0" cy="0"/>
        </a:xfrm>
      </p:grpSpPr>
      <p:pic>
        <p:nvPicPr>
          <p:cNvPr id="3" name="Untitled video - Made with Clipchamp (10)">
            <a:hlinkClick r:id="" action="ppaction://media"/>
            <a:extLst>
              <a:ext uri="{FF2B5EF4-FFF2-40B4-BE49-F238E27FC236}">
                <a16:creationId xmlns:a16="http://schemas.microsoft.com/office/drawing/2014/main" id="{1B467EE1-7DB5-8155-D60F-57BAF342017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2558149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4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8000"/>
            <a:lum/>
          </a:blip>
          <a:srcRect/>
          <a:stretch>
            <a:fillRect t="-39000" b="-39000"/>
          </a:stretch>
        </a:blip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747E261B-B05C-2004-4334-205E0A7E40C2}"/>
              </a:ext>
            </a:extLst>
          </p:cNvPr>
          <p:cNvSpPr/>
          <p:nvPr/>
        </p:nvSpPr>
        <p:spPr>
          <a:xfrm>
            <a:off x="1027471" y="560437"/>
            <a:ext cx="10137058" cy="1376516"/>
          </a:xfrm>
          <a:prstGeom prst="roundRect">
            <a:avLst/>
          </a:prstGeom>
          <a:solidFill>
            <a:schemeClr val="bg2">
              <a:lumMod val="50000"/>
              <a:lumOff val="50000"/>
            </a:schemeClr>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bg1"/>
                </a:solidFill>
                <a:latin typeface="Aharoni" panose="02010803020104030203" pitchFamily="2" charset="-79"/>
                <a:cs typeface="Aharoni" panose="02010803020104030203" pitchFamily="2" charset="-79"/>
              </a:rPr>
              <a:t>Low Density Parity Check Codes</a:t>
            </a:r>
            <a:endParaRPr lang="en-IN" sz="4000" dirty="0">
              <a:solidFill>
                <a:schemeClr val="bg1"/>
              </a:solidFill>
              <a:latin typeface="Aharoni" panose="02010803020104030203" pitchFamily="2" charset="-79"/>
              <a:cs typeface="Aharoni" panose="02010803020104030203" pitchFamily="2" charset="-79"/>
            </a:endParaRPr>
          </a:p>
        </p:txBody>
      </p:sp>
      <p:sp>
        <p:nvSpPr>
          <p:cNvPr id="4" name="Rectangle: Rounded Corners 3">
            <a:extLst>
              <a:ext uri="{FF2B5EF4-FFF2-40B4-BE49-F238E27FC236}">
                <a16:creationId xmlns:a16="http://schemas.microsoft.com/office/drawing/2014/main" id="{05E7BFA1-D8CB-6186-9A0F-A074FC2643A5}"/>
              </a:ext>
            </a:extLst>
          </p:cNvPr>
          <p:cNvSpPr/>
          <p:nvPr/>
        </p:nvSpPr>
        <p:spPr>
          <a:xfrm>
            <a:off x="1138082" y="3637936"/>
            <a:ext cx="9915832" cy="2384324"/>
          </a:xfrm>
          <a:prstGeom prst="roundRect">
            <a:avLst/>
          </a:prstGeom>
          <a:solidFill>
            <a:schemeClr val="bg2">
              <a:lumMod val="50000"/>
              <a:lumOff val="50000"/>
            </a:schemeClr>
          </a:solidFill>
          <a:ln>
            <a:solidFill>
              <a:schemeClr val="bg2">
                <a:lumMod val="25000"/>
                <a:lumOff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Aharoni" panose="02010803020104030203" pitchFamily="2" charset="-79"/>
                <a:cs typeface="Aharoni" panose="02010803020104030203" pitchFamily="2" charset="-79"/>
              </a:rPr>
              <a:t>Low-Density Parity-Check (LDPC) codes are a type of error-correcting code used to transmit messages over noisy transmission channels. They are known for their capacity to approach the Shannon limit, which is the theoretical maximum rate of data transmission for a specific noise level</a:t>
            </a:r>
            <a:r>
              <a:rPr lang="en-US" dirty="0">
                <a:solidFill>
                  <a:schemeClr val="bg1"/>
                </a:solidFill>
              </a:rPr>
              <a:t>. </a:t>
            </a:r>
            <a:endParaRPr lang="en-IN" dirty="0">
              <a:solidFill>
                <a:schemeClr val="bg1"/>
              </a:solidFill>
            </a:endParaRPr>
          </a:p>
        </p:txBody>
      </p:sp>
      <p:sp>
        <p:nvSpPr>
          <p:cNvPr id="5" name="Arrow: Down 4">
            <a:extLst>
              <a:ext uri="{FF2B5EF4-FFF2-40B4-BE49-F238E27FC236}">
                <a16:creationId xmlns:a16="http://schemas.microsoft.com/office/drawing/2014/main" id="{84D45F28-7158-619D-BA4D-4A96B57D26D7}"/>
              </a:ext>
            </a:extLst>
          </p:cNvPr>
          <p:cNvSpPr/>
          <p:nvPr/>
        </p:nvSpPr>
        <p:spPr>
          <a:xfrm>
            <a:off x="5760332" y="2553960"/>
            <a:ext cx="671332" cy="821803"/>
          </a:xfrm>
          <a:prstGeom prst="downArrow">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23993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C16DAFD0-47DE-4FA2-44CD-E81C845566A8}"/>
              </a:ext>
            </a:extLst>
          </p:cNvPr>
          <p:cNvSpPr/>
          <p:nvPr/>
        </p:nvSpPr>
        <p:spPr>
          <a:xfrm>
            <a:off x="1002890" y="393290"/>
            <a:ext cx="10422194" cy="1219200"/>
          </a:xfrm>
          <a:prstGeom prst="roundRect">
            <a:avLst/>
          </a:prstGeom>
          <a:solidFill>
            <a:schemeClr val="bg1"/>
          </a:solidFill>
          <a:ln>
            <a:solidFill>
              <a:schemeClr val="bg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dirty="0">
                <a:ln>
                  <a:solidFill>
                    <a:schemeClr val="tx1"/>
                  </a:solidFill>
                </a:ln>
                <a:solidFill>
                  <a:schemeClr val="tx1"/>
                </a:solidFill>
                <a:latin typeface="Aharoni" panose="02010803020104030203" pitchFamily="2" charset="-79"/>
                <a:cs typeface="Aharoni" panose="02010803020104030203" pitchFamily="2" charset="-79"/>
              </a:rPr>
              <a:t>HOW DOES LDPC CODES WORK </a:t>
            </a:r>
            <a:r>
              <a:rPr lang="en-US" sz="5400" dirty="0">
                <a:ln>
                  <a:solidFill>
                    <a:schemeClr val="tx1"/>
                  </a:solidFill>
                </a:ln>
                <a:solidFill>
                  <a:schemeClr val="tx1"/>
                </a:solidFill>
                <a:latin typeface="Aharoni" panose="02010803020104030203" pitchFamily="2" charset="-79"/>
                <a:cs typeface="Aharoni" panose="02010803020104030203" pitchFamily="2" charset="-79"/>
              </a:rPr>
              <a:t>?</a:t>
            </a:r>
            <a:endParaRPr lang="en-IN" sz="5400" dirty="0">
              <a:ln>
                <a:solidFill>
                  <a:schemeClr val="tx1"/>
                </a:solidFill>
              </a:ln>
              <a:solidFill>
                <a:schemeClr val="tx1"/>
              </a:solidFill>
              <a:latin typeface="Aharoni" panose="02010803020104030203" pitchFamily="2" charset="-79"/>
              <a:cs typeface="Aharoni" panose="02010803020104030203" pitchFamily="2" charset="-79"/>
            </a:endParaRPr>
          </a:p>
        </p:txBody>
      </p:sp>
      <p:pic>
        <p:nvPicPr>
          <p:cNvPr id="7" name="WhatsApp Video 2024-05-06 at 21.47.33_638a694f">
            <a:hlinkClick r:id="" action="ppaction://media"/>
            <a:extLst>
              <a:ext uri="{FF2B5EF4-FFF2-40B4-BE49-F238E27FC236}">
                <a16:creationId xmlns:a16="http://schemas.microsoft.com/office/drawing/2014/main" id="{AB900069-3EBE-6F00-5F47-982D05872B8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10100" y="1840596"/>
            <a:ext cx="7407774" cy="4508367"/>
          </a:xfrm>
          <a:prstGeom prst="rect">
            <a:avLst/>
          </a:prstGeom>
        </p:spPr>
      </p:pic>
    </p:spTree>
    <p:extLst>
      <p:ext uri="{BB962C8B-B14F-4D97-AF65-F5344CB8AC3E}">
        <p14:creationId xmlns:p14="http://schemas.microsoft.com/office/powerpoint/2010/main" val="3465336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13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538D9D"/>
      </a:hlink>
      <a:folHlink>
        <a:srgbClr val="A5738E"/>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3A418E6B-C5F0-4B95-8D77-61E3EF3B5D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Slate</Template>
  <TotalTime>2588</TotalTime>
  <Words>378</Words>
  <Application>Microsoft Office PowerPoint</Application>
  <PresentationFormat>Widescreen</PresentationFormat>
  <Paragraphs>40</Paragraphs>
  <Slides>18</Slides>
  <Notes>2</Notes>
  <HiddenSlides>0</HiddenSlides>
  <MMClips>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Aharoni</vt:lpstr>
      <vt:lpstr>Aptos</vt:lpstr>
      <vt:lpstr>Aptos Display</vt:lpstr>
      <vt:lpstr>Arial</vt:lpstr>
      <vt:lpstr>Wingdings</vt:lpstr>
      <vt:lpstr>Office Theme</vt:lpstr>
      <vt:lpstr>Forward Error Correction Strategies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Forward Error Correction Strategies for Media Streaming over Wireless Networks</dc:title>
  <dc:creator>Dataarnoor Singh</dc:creator>
  <cp:lastModifiedBy>Dataarnoor Singh</cp:lastModifiedBy>
  <cp:revision>13</cp:revision>
  <dcterms:created xsi:type="dcterms:W3CDTF">2024-04-24T12:57:12Z</dcterms:created>
  <dcterms:modified xsi:type="dcterms:W3CDTF">2024-05-07T15:53:55Z</dcterms:modified>
</cp:coreProperties>
</file>

<file path=docProps/thumbnail.jpeg>
</file>